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6858000" cy="9144000"/>
  <p:embeddedFontLst>
    <p:embeddedFont>
      <p:font typeface="Riviera Nights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13.09.2024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677479"/>
            <a:ext cx="7756235" cy="10964479"/>
            <a:chOff x="0" y="0"/>
            <a:chExt cx="2042794" cy="28877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42794" cy="2887764"/>
            </a:xfrm>
            <a:custGeom>
              <a:avLst/>
              <a:gdLst/>
              <a:ahLst/>
              <a:cxnLst/>
              <a:rect l="l" t="t" r="r" b="b"/>
              <a:pathLst>
                <a:path w="2042794" h="2887764">
                  <a:moveTo>
                    <a:pt x="50906" y="0"/>
                  </a:moveTo>
                  <a:lnTo>
                    <a:pt x="1991889" y="0"/>
                  </a:lnTo>
                  <a:cubicBezTo>
                    <a:pt x="2005390" y="0"/>
                    <a:pt x="2018338" y="5363"/>
                    <a:pt x="2027885" y="14910"/>
                  </a:cubicBezTo>
                  <a:cubicBezTo>
                    <a:pt x="2037431" y="24457"/>
                    <a:pt x="2042794" y="37405"/>
                    <a:pt x="2042794" y="50906"/>
                  </a:cubicBezTo>
                  <a:lnTo>
                    <a:pt x="2042794" y="2836858"/>
                  </a:lnTo>
                  <a:cubicBezTo>
                    <a:pt x="2042794" y="2850359"/>
                    <a:pt x="2037431" y="2863307"/>
                    <a:pt x="2027885" y="2872854"/>
                  </a:cubicBezTo>
                  <a:cubicBezTo>
                    <a:pt x="2018338" y="2882401"/>
                    <a:pt x="2005390" y="2887764"/>
                    <a:pt x="1991889" y="2887764"/>
                  </a:cubicBezTo>
                  <a:lnTo>
                    <a:pt x="50906" y="2887764"/>
                  </a:lnTo>
                  <a:cubicBezTo>
                    <a:pt x="22791" y="2887764"/>
                    <a:pt x="0" y="2864973"/>
                    <a:pt x="0" y="2836858"/>
                  </a:cubicBezTo>
                  <a:lnTo>
                    <a:pt x="0" y="50906"/>
                  </a:lnTo>
                  <a:cubicBezTo>
                    <a:pt x="0" y="37405"/>
                    <a:pt x="5363" y="24457"/>
                    <a:pt x="14910" y="14910"/>
                  </a:cubicBezTo>
                  <a:cubicBezTo>
                    <a:pt x="24457" y="5363"/>
                    <a:pt x="37405" y="0"/>
                    <a:pt x="50906" y="0"/>
                  </a:cubicBezTo>
                  <a:close/>
                </a:path>
              </a:pathLst>
            </a:custGeom>
            <a:solidFill>
              <a:srgbClr val="D7D7D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300"/>
              <a:ext cx="2042794" cy="3002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7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756235" y="-5598"/>
            <a:ext cx="10531765" cy="10292598"/>
            <a:chOff x="0" y="0"/>
            <a:chExt cx="831687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1687" cy="812800"/>
            </a:xfrm>
            <a:custGeom>
              <a:avLst/>
              <a:gdLst/>
              <a:ahLst/>
              <a:cxnLst/>
              <a:rect l="l" t="t" r="r" b="b"/>
              <a:pathLst>
                <a:path w="831687" h="812800">
                  <a:moveTo>
                    <a:pt x="0" y="0"/>
                  </a:moveTo>
                  <a:lnTo>
                    <a:pt x="831687" y="0"/>
                  </a:lnTo>
                  <a:lnTo>
                    <a:pt x="83168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3"/>
              <a:stretch>
                <a:fillRect l="-82400" r="-15531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7" name="Freeform 7"/>
          <p:cNvSpPr/>
          <p:nvPr/>
        </p:nvSpPr>
        <p:spPr>
          <a:xfrm>
            <a:off x="3878118" y="573321"/>
            <a:ext cx="2855049" cy="1797202"/>
          </a:xfrm>
          <a:custGeom>
            <a:avLst/>
            <a:gdLst/>
            <a:ahLst/>
            <a:cxnLst/>
            <a:rect l="l" t="t" r="r" b="b"/>
            <a:pathLst>
              <a:path w="2855049" h="1797202">
                <a:moveTo>
                  <a:pt x="0" y="0"/>
                </a:moveTo>
                <a:lnTo>
                  <a:pt x="2855049" y="0"/>
                </a:lnTo>
                <a:lnTo>
                  <a:pt x="2855049" y="1797202"/>
                </a:lnTo>
                <a:lnTo>
                  <a:pt x="0" y="17972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Freeform 8"/>
          <p:cNvSpPr/>
          <p:nvPr/>
        </p:nvSpPr>
        <p:spPr>
          <a:xfrm>
            <a:off x="970214" y="822446"/>
            <a:ext cx="2728668" cy="1298951"/>
          </a:xfrm>
          <a:custGeom>
            <a:avLst/>
            <a:gdLst/>
            <a:ahLst/>
            <a:cxnLst/>
            <a:rect l="l" t="t" r="r" b="b"/>
            <a:pathLst>
              <a:path w="2728668" h="1298951">
                <a:moveTo>
                  <a:pt x="0" y="0"/>
                </a:moveTo>
                <a:lnTo>
                  <a:pt x="2728668" y="0"/>
                </a:lnTo>
                <a:lnTo>
                  <a:pt x="2728668" y="1298951"/>
                </a:lnTo>
                <a:lnTo>
                  <a:pt x="0" y="12989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9" name="TextBox 9"/>
          <p:cNvSpPr txBox="1"/>
          <p:nvPr/>
        </p:nvSpPr>
        <p:spPr>
          <a:xfrm>
            <a:off x="970214" y="3509974"/>
            <a:ext cx="6786000" cy="4527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3"/>
              </a:lnSpc>
            </a:pPr>
            <a:r>
              <a:rPr lang="en-US" sz="5257" dirty="0" err="1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Reconocimiento</a:t>
            </a:r>
            <a:r>
              <a:rPr lang="en-US" sz="5257" dirty="0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 </a:t>
            </a:r>
            <a:r>
              <a:rPr lang="en-US" sz="5257" dirty="0" err="1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en</a:t>
            </a:r>
            <a:endParaRPr lang="en-US" sz="5257" dirty="0">
              <a:solidFill>
                <a:srgbClr val="0071CE"/>
              </a:solidFill>
              <a:latin typeface="Riviera Nights"/>
              <a:ea typeface="Riviera Nights"/>
              <a:cs typeface="Riviera Nights"/>
              <a:sym typeface="Riviera Nights"/>
            </a:endParaRPr>
          </a:p>
          <a:p>
            <a:pPr algn="l">
              <a:lnSpc>
                <a:spcPts val="8833"/>
              </a:lnSpc>
            </a:pPr>
            <a:r>
              <a:rPr lang="en-US" sz="5257" dirty="0" err="1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Innovación</a:t>
            </a:r>
            <a:r>
              <a:rPr lang="en-US" sz="5257" dirty="0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 y </a:t>
            </a:r>
            <a:r>
              <a:rPr lang="en-US" sz="5257" dirty="0" err="1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Gestión</a:t>
            </a:r>
            <a:r>
              <a:rPr lang="en-US" sz="5257" dirty="0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 </a:t>
            </a:r>
            <a:r>
              <a:rPr lang="en-US" sz="5257" dirty="0" err="1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en</a:t>
            </a:r>
            <a:r>
              <a:rPr lang="en-US" sz="5257" dirty="0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 </a:t>
            </a:r>
            <a:r>
              <a:rPr lang="en-US" sz="5257" dirty="0" err="1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Sustentabilidad</a:t>
            </a:r>
            <a:r>
              <a:rPr lang="en-US" sz="5257" dirty="0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 2024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70235" y="2806605"/>
            <a:ext cx="6785978" cy="63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2"/>
              </a:lnSpc>
            </a:pPr>
            <a:r>
              <a:rPr lang="en-US" sz="2799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Comité de Sustentabilidad presenta: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8328502"/>
            <a:ext cx="2373092" cy="68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Nombre de empresa:</a:t>
            </a:r>
          </a:p>
          <a:p>
            <a:pPr algn="l">
              <a:lnSpc>
                <a:spcPts val="2688"/>
              </a:lnSpc>
            </a:pPr>
            <a:r>
              <a:rPr lang="en-US" sz="1600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XXX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72102" y="8328502"/>
            <a:ext cx="2189100" cy="683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5"/>
              </a:lnSpc>
            </a:pPr>
            <a:r>
              <a:rPr lang="en-US" sz="1599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Fecha:</a:t>
            </a:r>
          </a:p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0071CE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XXX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2836" y="0"/>
            <a:ext cx="6286348" cy="10287000"/>
          </a:xfrm>
          <a:custGeom>
            <a:avLst/>
            <a:gdLst/>
            <a:ahLst/>
            <a:cxnLst/>
            <a:rect l="l" t="t" r="r" b="b"/>
            <a:pathLst>
              <a:path w="6286348" h="10287000">
                <a:moveTo>
                  <a:pt x="0" y="0"/>
                </a:moveTo>
                <a:lnTo>
                  <a:pt x="6286348" y="0"/>
                </a:lnTo>
                <a:lnTo>
                  <a:pt x="62863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820" r="-31820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656536" y="4038141"/>
            <a:ext cx="4626300" cy="144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2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981484" y="4921116"/>
            <a:ext cx="4810534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Explicarse con detalles ....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75136" y="9128974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1573" y="0"/>
            <a:ext cx="9676427" cy="10287000"/>
          </a:xfrm>
          <a:custGeom>
            <a:avLst/>
            <a:gdLst/>
            <a:ahLst/>
            <a:cxnLst/>
            <a:rect l="l" t="t" r="r" b="b"/>
            <a:pathLst>
              <a:path w="9676427" h="10287000">
                <a:moveTo>
                  <a:pt x="0" y="0"/>
                </a:moveTo>
                <a:lnTo>
                  <a:pt x="9676427" y="0"/>
                </a:lnTo>
                <a:lnTo>
                  <a:pt x="96764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782" r="-29782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773663" y="9127559"/>
            <a:ext cx="2189114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3663" y="4029420"/>
            <a:ext cx="6010316" cy="144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2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3663" y="6119041"/>
            <a:ext cx="6010316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19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Explicarse con detalles...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414448" cy="5177481"/>
          </a:xfrm>
          <a:custGeom>
            <a:avLst/>
            <a:gdLst/>
            <a:ahLst/>
            <a:cxnLst/>
            <a:rect l="l" t="t" r="r" b="b"/>
            <a:pathLst>
              <a:path w="18414448" h="5177481">
                <a:moveTo>
                  <a:pt x="0" y="0"/>
                </a:moveTo>
                <a:lnTo>
                  <a:pt x="18414448" y="0"/>
                </a:lnTo>
                <a:lnTo>
                  <a:pt x="18414448" y="5177481"/>
                </a:lnTo>
                <a:lnTo>
                  <a:pt x="0" y="5177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4464" b="-1446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773663" y="1998053"/>
            <a:ext cx="4849178" cy="144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2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63111" y="2331428"/>
            <a:ext cx="8596189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19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Explicarse con detalles....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55" b="-5555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028700" y="4965932"/>
            <a:ext cx="7879612" cy="5321068"/>
            <a:chOff x="0" y="0"/>
            <a:chExt cx="10506149" cy="70947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06202" cy="7094728"/>
            </a:xfrm>
            <a:custGeom>
              <a:avLst/>
              <a:gdLst/>
              <a:ahLst/>
              <a:cxnLst/>
              <a:rect l="l" t="t" r="r" b="b"/>
              <a:pathLst>
                <a:path w="10506202" h="7094728">
                  <a:moveTo>
                    <a:pt x="0" y="0"/>
                  </a:moveTo>
                  <a:lnTo>
                    <a:pt x="10506202" y="0"/>
                  </a:lnTo>
                  <a:lnTo>
                    <a:pt x="10506202" y="7094728"/>
                  </a:lnTo>
                  <a:lnTo>
                    <a:pt x="0" y="7094728"/>
                  </a:lnTo>
                  <a:close/>
                </a:path>
              </a:pathLst>
            </a:custGeom>
            <a:solidFill>
              <a:srgbClr val="D7D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73663" y="5348654"/>
            <a:ext cx="6785978" cy="281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0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</a:t>
            </a:r>
          </a:p>
          <a:p>
            <a:pPr algn="l">
              <a:lnSpc>
                <a:spcPts val="10751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Social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663" y="5138125"/>
            <a:ext cx="6786000" cy="63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2"/>
              </a:lnSpc>
            </a:pPr>
            <a:r>
              <a:rPr lang="en-US" sz="27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3663" y="8622331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175">
            <a:off x="7283534" y="4557117"/>
            <a:ext cx="9532356" cy="0"/>
          </a:xfrm>
          <a:prstGeom prst="line">
            <a:avLst/>
          </a:prstGeom>
          <a:ln w="38100" cap="rnd">
            <a:solidFill>
              <a:srgbClr val="4F67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3" name="AutoShape 3"/>
          <p:cNvSpPr/>
          <p:nvPr/>
        </p:nvSpPr>
        <p:spPr>
          <a:xfrm rot="17175">
            <a:off x="7283534" y="6371592"/>
            <a:ext cx="9532356" cy="0"/>
          </a:xfrm>
          <a:prstGeom prst="line">
            <a:avLst/>
          </a:prstGeom>
          <a:ln w="38100" cap="rnd">
            <a:solidFill>
              <a:srgbClr val="4F67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1773663" y="2463435"/>
            <a:ext cx="4627810" cy="281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0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</a:t>
            </a:r>
          </a:p>
          <a:p>
            <a:pPr algn="l">
              <a:lnSpc>
                <a:spcPts val="10751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Social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07406" y="2874753"/>
            <a:ext cx="287882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98132" y="3027153"/>
            <a:ext cx="6193886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07406" y="4689228"/>
            <a:ext cx="287882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98132" y="4841628"/>
            <a:ext cx="6193886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7406" y="6503703"/>
            <a:ext cx="287882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 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98132" y="6656103"/>
            <a:ext cx="6193886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XXX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3663" y="9127559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73663" y="5620716"/>
            <a:ext cx="4627810" cy="82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Señalar si existe vinculación con los ODS: 1, 2, 3, 4, 5, 7, 11 y 16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2836" y="0"/>
            <a:ext cx="6286348" cy="10286999"/>
          </a:xfrm>
          <a:custGeom>
            <a:avLst/>
            <a:gdLst/>
            <a:ahLst/>
            <a:cxnLst/>
            <a:rect l="l" t="t" r="r" b="b"/>
            <a:pathLst>
              <a:path w="6286348" h="10286999">
                <a:moveTo>
                  <a:pt x="0" y="0"/>
                </a:moveTo>
                <a:lnTo>
                  <a:pt x="6286348" y="0"/>
                </a:lnTo>
                <a:lnTo>
                  <a:pt x="6286348" y="10286999"/>
                </a:lnTo>
                <a:lnTo>
                  <a:pt x="0" y="102869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3279" r="-153279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555063" y="1509904"/>
            <a:ext cx="4626300" cy="144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2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981484" y="4921116"/>
            <a:ext cx="4810534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Explicarse con detalles ....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3663" y="9127559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1573" y="0"/>
            <a:ext cx="9676427" cy="10287000"/>
          </a:xfrm>
          <a:custGeom>
            <a:avLst/>
            <a:gdLst/>
            <a:ahLst/>
            <a:cxnLst/>
            <a:rect l="l" t="t" r="r" b="b"/>
            <a:pathLst>
              <a:path w="9676427" h="10287000">
                <a:moveTo>
                  <a:pt x="0" y="0"/>
                </a:moveTo>
                <a:lnTo>
                  <a:pt x="9676427" y="0"/>
                </a:lnTo>
                <a:lnTo>
                  <a:pt x="96764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458" r="-86530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773663" y="9127559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3663" y="4029420"/>
            <a:ext cx="6010316" cy="144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2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3663" y="6119041"/>
            <a:ext cx="6010316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19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Explicarse con detalles...</a:t>
            </a:r>
          </a:p>
        </p:txBody>
      </p:sp>
      <p:sp>
        <p:nvSpPr>
          <p:cNvPr id="6" name="Freeform 6"/>
          <p:cNvSpPr/>
          <p:nvPr/>
        </p:nvSpPr>
        <p:spPr>
          <a:xfrm>
            <a:off x="8611573" y="0"/>
            <a:ext cx="9676427" cy="10287000"/>
          </a:xfrm>
          <a:custGeom>
            <a:avLst/>
            <a:gdLst/>
            <a:ahLst/>
            <a:cxnLst/>
            <a:rect l="l" t="t" r="r" b="b"/>
            <a:pathLst>
              <a:path w="9676427" h="10287000">
                <a:moveTo>
                  <a:pt x="0" y="0"/>
                </a:moveTo>
                <a:lnTo>
                  <a:pt x="9676427" y="0"/>
                </a:lnTo>
                <a:lnTo>
                  <a:pt x="96764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223" r="-38223"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414448" cy="5177481"/>
          </a:xfrm>
          <a:custGeom>
            <a:avLst/>
            <a:gdLst/>
            <a:ahLst/>
            <a:cxnLst/>
            <a:rect l="l" t="t" r="r" b="b"/>
            <a:pathLst>
              <a:path w="18414448" h="5177481">
                <a:moveTo>
                  <a:pt x="0" y="0"/>
                </a:moveTo>
                <a:lnTo>
                  <a:pt x="18414448" y="0"/>
                </a:lnTo>
                <a:lnTo>
                  <a:pt x="18414448" y="5177481"/>
                </a:lnTo>
                <a:lnTo>
                  <a:pt x="0" y="51774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95" t="-336584" r="-4" b="-11940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773663" y="1902803"/>
            <a:ext cx="4849178" cy="144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2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63111" y="2331428"/>
            <a:ext cx="8596189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19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Explicarse con detalles....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53344" y="-198804"/>
            <a:ext cx="21309143" cy="15981857"/>
          </a:xfrm>
          <a:custGeom>
            <a:avLst/>
            <a:gdLst/>
            <a:ahLst/>
            <a:cxnLst/>
            <a:rect l="l" t="t" r="r" b="b"/>
            <a:pathLst>
              <a:path w="21309143" h="15981857">
                <a:moveTo>
                  <a:pt x="0" y="0"/>
                </a:moveTo>
                <a:lnTo>
                  <a:pt x="21309143" y="0"/>
                </a:lnTo>
                <a:lnTo>
                  <a:pt x="21309143" y="15981857"/>
                </a:lnTo>
                <a:lnTo>
                  <a:pt x="0" y="159818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214" r="-6214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028700" y="4965932"/>
            <a:ext cx="7879612" cy="5321068"/>
            <a:chOff x="0" y="0"/>
            <a:chExt cx="10506149" cy="70947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06202" cy="7094728"/>
            </a:xfrm>
            <a:custGeom>
              <a:avLst/>
              <a:gdLst/>
              <a:ahLst/>
              <a:cxnLst/>
              <a:rect l="l" t="t" r="r" b="b"/>
              <a:pathLst>
                <a:path w="10506202" h="7094728">
                  <a:moveTo>
                    <a:pt x="0" y="0"/>
                  </a:moveTo>
                  <a:lnTo>
                    <a:pt x="10506202" y="0"/>
                  </a:lnTo>
                  <a:lnTo>
                    <a:pt x="10506202" y="7094728"/>
                  </a:lnTo>
                  <a:lnTo>
                    <a:pt x="0" y="7094728"/>
                  </a:lnTo>
                  <a:close/>
                </a:path>
              </a:pathLst>
            </a:custGeom>
            <a:solidFill>
              <a:srgbClr val="D7D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73663" y="5348654"/>
            <a:ext cx="6785978" cy="2810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0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</a:t>
            </a:r>
          </a:p>
          <a:p>
            <a:pPr algn="l">
              <a:lnSpc>
                <a:spcPts val="10751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Ambiental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663" y="5138125"/>
            <a:ext cx="6785978" cy="63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1"/>
              </a:lnSpc>
            </a:pPr>
            <a:r>
              <a:rPr lang="en-US" sz="27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175">
            <a:off x="7283534" y="4557117"/>
            <a:ext cx="9532356" cy="0"/>
          </a:xfrm>
          <a:prstGeom prst="line">
            <a:avLst/>
          </a:prstGeom>
          <a:ln w="38100" cap="rnd">
            <a:solidFill>
              <a:srgbClr val="4F67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3" name="AutoShape 3"/>
          <p:cNvSpPr/>
          <p:nvPr/>
        </p:nvSpPr>
        <p:spPr>
          <a:xfrm rot="17175">
            <a:off x="7283534" y="6371592"/>
            <a:ext cx="9532356" cy="0"/>
          </a:xfrm>
          <a:prstGeom prst="line">
            <a:avLst/>
          </a:prstGeom>
          <a:ln w="38100" cap="rnd">
            <a:solidFill>
              <a:srgbClr val="4F67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1773663" y="2463435"/>
            <a:ext cx="4627810" cy="2810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0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</a:t>
            </a:r>
          </a:p>
          <a:p>
            <a:pPr algn="l">
              <a:lnSpc>
                <a:spcPts val="10751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Ambiental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07406" y="2874753"/>
            <a:ext cx="287882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98132" y="3027153"/>
            <a:ext cx="6193886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07406" y="4689228"/>
            <a:ext cx="287882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98132" y="4841628"/>
            <a:ext cx="6193886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7406" y="6503703"/>
            <a:ext cx="287882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 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98132" y="6656103"/>
            <a:ext cx="6193886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XXX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3663" y="9127559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73663" y="5620716"/>
            <a:ext cx="4627810" cy="827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Señalar si existe vinculación con los ODS: 6, 13, 14 y 15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73663" y="552450"/>
            <a:ext cx="6785978" cy="1148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97"/>
              </a:lnSpc>
            </a:pPr>
            <a:r>
              <a:rPr lang="en-US" sz="5056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Contenido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73663" y="2814313"/>
            <a:ext cx="3921017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01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3663" y="3656799"/>
            <a:ext cx="3921017" cy="51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2"/>
              </a:lnSpc>
            </a:pPr>
            <a:r>
              <a:rPr lang="en-US" sz="23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Detalles del Proyecto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44311" y="2814313"/>
            <a:ext cx="3921017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02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244311" y="3656799"/>
            <a:ext cx="3921017" cy="51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2"/>
              </a:lnSpc>
            </a:pPr>
            <a:r>
              <a:rPr lang="en-US" sz="23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486981" y="2814313"/>
            <a:ext cx="3921017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86981" y="3658585"/>
            <a:ext cx="3921017" cy="51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2"/>
              </a:lnSpc>
            </a:pPr>
            <a:r>
              <a:rPr lang="en-US" sz="23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Comunicación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94680" y="4553751"/>
            <a:ext cx="3921017" cy="1715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060" lvl="2" indent="-160020" algn="l">
              <a:lnSpc>
                <a:spcPts val="4536"/>
              </a:lnSpc>
              <a:buFont typeface="Arial"/>
              <a:buChar char="⚬"/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Economico</a:t>
            </a:r>
          </a:p>
          <a:p>
            <a:pPr marL="480060" lvl="2" indent="-160020" algn="l">
              <a:lnSpc>
                <a:spcPts val="4536"/>
              </a:lnSpc>
              <a:buFont typeface="Arial"/>
              <a:buChar char="⚬"/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Social</a:t>
            </a:r>
          </a:p>
          <a:p>
            <a:pPr marL="480060" lvl="2" indent="-160020" algn="l">
              <a:lnSpc>
                <a:spcPts val="4536"/>
              </a:lnSpc>
              <a:buFont typeface="Arial"/>
              <a:buChar char="⚬"/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Ambiental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09305" y="4553751"/>
            <a:ext cx="3618600" cy="2139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060" lvl="2" indent="-160020" algn="l">
              <a:lnSpc>
                <a:spcPts val="4536"/>
              </a:lnSpc>
              <a:buFont typeface="Arial"/>
              <a:buChar char="⚬"/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La idea innovadora</a:t>
            </a:r>
          </a:p>
          <a:p>
            <a:pPr marL="480060" lvl="2" indent="-160020" algn="l">
              <a:lnSpc>
                <a:spcPts val="4536"/>
              </a:lnSpc>
              <a:buFont typeface="Arial"/>
              <a:buChar char="⚬"/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Objetivo(s)</a:t>
            </a:r>
          </a:p>
          <a:p>
            <a:pPr marL="480060" lvl="2" indent="-160020" algn="l">
              <a:lnSpc>
                <a:spcPts val="4536"/>
              </a:lnSpc>
              <a:buFont typeface="Arial"/>
              <a:buChar char="⚬"/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Equipo</a:t>
            </a:r>
          </a:p>
          <a:p>
            <a:pPr marL="320040" lvl="2" indent="-106680" algn="l">
              <a:lnSpc>
                <a:spcPts val="3024"/>
              </a:lnSpc>
            </a:pPr>
            <a:endParaRPr lang="en-US" sz="2100">
              <a:solidFill>
                <a:srgbClr val="2D2925"/>
              </a:solidFill>
              <a:latin typeface="Riviera Nights"/>
              <a:ea typeface="Riviera Nights"/>
              <a:cs typeface="Riviera Nights"/>
              <a:sym typeface="Riviera Night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165328" y="4553751"/>
            <a:ext cx="3384742" cy="996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060" lvl="2" indent="-160020" algn="l">
              <a:lnSpc>
                <a:spcPts val="4536"/>
              </a:lnSpc>
              <a:buFont typeface="Arial"/>
              <a:buChar char="⚬"/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Difusión</a:t>
            </a:r>
          </a:p>
          <a:p>
            <a:pPr marL="320040" lvl="2" indent="-106680" algn="l">
              <a:lnSpc>
                <a:spcPts val="3024"/>
              </a:lnSpc>
            </a:pPr>
            <a:endParaRPr lang="en-US" sz="2100">
              <a:solidFill>
                <a:srgbClr val="2D2925"/>
              </a:solidFill>
              <a:latin typeface="Riviera Nights"/>
              <a:ea typeface="Riviera Nights"/>
              <a:cs typeface="Riviera Nights"/>
              <a:sym typeface="Riviera Nights"/>
            </a:endParaRPr>
          </a:p>
        </p:txBody>
      </p:sp>
      <p:sp>
        <p:nvSpPr>
          <p:cNvPr id="12" name="AutoShape 12"/>
          <p:cNvSpPr/>
          <p:nvPr/>
        </p:nvSpPr>
        <p:spPr>
          <a:xfrm rot="10540">
            <a:off x="1749814" y="4422597"/>
            <a:ext cx="15533335" cy="0"/>
          </a:xfrm>
          <a:prstGeom prst="line">
            <a:avLst/>
          </a:prstGeom>
          <a:ln w="38100" cap="rnd">
            <a:solidFill>
              <a:srgbClr val="EDEDE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13" name="TextBox 13"/>
          <p:cNvSpPr txBox="1"/>
          <p:nvPr/>
        </p:nvSpPr>
        <p:spPr>
          <a:xfrm>
            <a:off x="14366983" y="2814313"/>
            <a:ext cx="3921017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04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66983" y="3658585"/>
            <a:ext cx="3921017" cy="51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2"/>
              </a:lnSpc>
            </a:pPr>
            <a:r>
              <a:rPr lang="en-US" sz="23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Continuidad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874558" y="4518749"/>
            <a:ext cx="3384742" cy="572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0060" lvl="2" indent="-160020" algn="l">
              <a:lnSpc>
                <a:spcPts val="4536"/>
              </a:lnSpc>
              <a:buFont typeface="Arial"/>
              <a:buChar char="⚬"/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Escalable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2836" y="0"/>
            <a:ext cx="6286348" cy="10287000"/>
          </a:xfrm>
          <a:custGeom>
            <a:avLst/>
            <a:gdLst/>
            <a:ahLst/>
            <a:cxnLst/>
            <a:rect l="l" t="t" r="r" b="b"/>
            <a:pathLst>
              <a:path w="6286348" h="10287000">
                <a:moveTo>
                  <a:pt x="0" y="0"/>
                </a:moveTo>
                <a:lnTo>
                  <a:pt x="6286348" y="0"/>
                </a:lnTo>
                <a:lnTo>
                  <a:pt x="628634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573" r="-72573" b="-1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656536" y="739376"/>
            <a:ext cx="4626300" cy="144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2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#1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981484" y="4921116"/>
            <a:ext cx="4810534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Explicarse con detalles ....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3663" y="9127559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11573" y="0"/>
            <a:ext cx="9676427" cy="10287000"/>
          </a:xfrm>
          <a:custGeom>
            <a:avLst/>
            <a:gdLst/>
            <a:ahLst/>
            <a:cxnLst/>
            <a:rect l="l" t="t" r="r" b="b"/>
            <a:pathLst>
              <a:path w="9676427" h="10287000">
                <a:moveTo>
                  <a:pt x="0" y="0"/>
                </a:moveTo>
                <a:lnTo>
                  <a:pt x="9676427" y="0"/>
                </a:lnTo>
                <a:lnTo>
                  <a:pt x="96764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6458" r="-86530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773663" y="9127559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1A3B29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3663" y="4029420"/>
            <a:ext cx="6010316" cy="144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2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#2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3663" y="6119041"/>
            <a:ext cx="6010316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19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Explicarse con detalles...</a:t>
            </a:r>
          </a:p>
        </p:txBody>
      </p:sp>
      <p:sp>
        <p:nvSpPr>
          <p:cNvPr id="6" name="Freeform 6"/>
          <p:cNvSpPr/>
          <p:nvPr/>
        </p:nvSpPr>
        <p:spPr>
          <a:xfrm>
            <a:off x="8611573" y="0"/>
            <a:ext cx="9676427" cy="10287000"/>
          </a:xfrm>
          <a:custGeom>
            <a:avLst/>
            <a:gdLst/>
            <a:ahLst/>
            <a:cxnLst/>
            <a:rect l="l" t="t" r="r" b="b"/>
            <a:pathLst>
              <a:path w="9676427" h="10287000">
                <a:moveTo>
                  <a:pt x="0" y="0"/>
                </a:moveTo>
                <a:lnTo>
                  <a:pt x="9676427" y="0"/>
                </a:lnTo>
                <a:lnTo>
                  <a:pt x="96764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710" r="-29722"/>
            </a:stretch>
          </a:blipFill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3" cy="5177477"/>
          </a:xfrm>
          <a:custGeom>
            <a:avLst/>
            <a:gdLst/>
            <a:ahLst/>
            <a:cxnLst/>
            <a:rect l="l" t="t" r="r" b="b"/>
            <a:pathLst>
              <a:path w="18288003" h="5177477">
                <a:moveTo>
                  <a:pt x="0" y="0"/>
                </a:moveTo>
                <a:lnTo>
                  <a:pt x="18288003" y="0"/>
                </a:lnTo>
                <a:lnTo>
                  <a:pt x="18288003" y="5177477"/>
                </a:lnTo>
                <a:lnTo>
                  <a:pt x="0" y="517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8586" r="-759" b="-68588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773663" y="1902803"/>
            <a:ext cx="4849178" cy="14481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2"/>
              </a:lnSpc>
            </a:pPr>
            <a:r>
              <a:rPr lang="en-US" sz="64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#3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663111" y="2331428"/>
            <a:ext cx="8596189" cy="427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2"/>
              </a:lnSpc>
            </a:pPr>
            <a:r>
              <a:rPr lang="en-US" sz="19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Explicarse con detalles....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028700" y="4765007"/>
            <a:ext cx="7814469" cy="5521396"/>
            <a:chOff x="0" y="0"/>
            <a:chExt cx="10419292" cy="7361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19334" cy="7361809"/>
            </a:xfrm>
            <a:custGeom>
              <a:avLst/>
              <a:gdLst/>
              <a:ahLst/>
              <a:cxnLst/>
              <a:rect l="l" t="t" r="r" b="b"/>
              <a:pathLst>
                <a:path w="10419334" h="7361809">
                  <a:moveTo>
                    <a:pt x="0" y="0"/>
                  </a:moveTo>
                  <a:lnTo>
                    <a:pt x="10419334" y="0"/>
                  </a:lnTo>
                  <a:lnTo>
                    <a:pt x="10419334" y="7361809"/>
                  </a:lnTo>
                  <a:lnTo>
                    <a:pt x="0" y="7361809"/>
                  </a:lnTo>
                  <a:close/>
                </a:path>
              </a:pathLst>
            </a:custGeom>
            <a:solidFill>
              <a:srgbClr val="11C7CE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l="-10105" r="-38409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TextBox 6"/>
          <p:cNvSpPr txBox="1"/>
          <p:nvPr/>
        </p:nvSpPr>
        <p:spPr>
          <a:xfrm>
            <a:off x="1773663" y="5917550"/>
            <a:ext cx="6785978" cy="144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1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Comunicación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3663" y="5707020"/>
            <a:ext cx="6786000" cy="63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2"/>
              </a:lnSpc>
            </a:pPr>
            <a:r>
              <a:rPr lang="en-US" sz="27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73663" y="8622331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377218"/>
            <a:ext cx="18288000" cy="2949974"/>
          </a:xfrm>
          <a:custGeom>
            <a:avLst/>
            <a:gdLst/>
            <a:ahLst/>
            <a:cxnLst/>
            <a:rect l="l" t="t" r="r" b="b"/>
            <a:pathLst>
              <a:path w="18288000" h="2949974">
                <a:moveTo>
                  <a:pt x="0" y="0"/>
                </a:moveTo>
                <a:lnTo>
                  <a:pt x="18288000" y="0"/>
                </a:lnTo>
                <a:lnTo>
                  <a:pt x="18288000" y="2949974"/>
                </a:lnTo>
                <a:lnTo>
                  <a:pt x="0" y="29499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5650" b="-195650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5108978" y="-268326"/>
            <a:ext cx="8070045" cy="281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51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Comunicación y Difusión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73414" y="6821545"/>
            <a:ext cx="6941100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¿Cómo se ha comunicado y difundido el proyecto?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73663" y="9127559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028700" y="4765007"/>
            <a:ext cx="7814469" cy="5521396"/>
            <a:chOff x="0" y="0"/>
            <a:chExt cx="10419292" cy="7361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19334" cy="7361809"/>
            </a:xfrm>
            <a:custGeom>
              <a:avLst/>
              <a:gdLst/>
              <a:ahLst/>
              <a:cxnLst/>
              <a:rect l="l" t="t" r="r" b="b"/>
              <a:pathLst>
                <a:path w="10419334" h="7361809">
                  <a:moveTo>
                    <a:pt x="0" y="0"/>
                  </a:moveTo>
                  <a:lnTo>
                    <a:pt x="10419334" y="0"/>
                  </a:lnTo>
                  <a:lnTo>
                    <a:pt x="10419334" y="7361809"/>
                  </a:lnTo>
                  <a:lnTo>
                    <a:pt x="0" y="7361809"/>
                  </a:lnTo>
                  <a:close/>
                </a:path>
              </a:pathLst>
            </a:custGeom>
            <a:solidFill>
              <a:srgbClr val="11C7CE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000" b="-9665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6" name="Group 6"/>
          <p:cNvGrpSpPr/>
          <p:nvPr/>
        </p:nvGrpSpPr>
        <p:grpSpPr>
          <a:xfrm>
            <a:off x="0" y="-514350"/>
            <a:ext cx="6816052" cy="11446650"/>
            <a:chOff x="0" y="0"/>
            <a:chExt cx="1795174" cy="301475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795174" cy="3014756"/>
            </a:xfrm>
            <a:custGeom>
              <a:avLst/>
              <a:gdLst/>
              <a:ahLst/>
              <a:cxnLst/>
              <a:rect l="l" t="t" r="r" b="b"/>
              <a:pathLst>
                <a:path w="1795174" h="3014756">
                  <a:moveTo>
                    <a:pt x="57928" y="0"/>
                  </a:moveTo>
                  <a:lnTo>
                    <a:pt x="1737246" y="0"/>
                  </a:lnTo>
                  <a:cubicBezTo>
                    <a:pt x="1752610" y="0"/>
                    <a:pt x="1767344" y="6103"/>
                    <a:pt x="1778208" y="16967"/>
                  </a:cubicBezTo>
                  <a:cubicBezTo>
                    <a:pt x="1789071" y="27830"/>
                    <a:pt x="1795174" y="42564"/>
                    <a:pt x="1795174" y="57928"/>
                  </a:cubicBezTo>
                  <a:lnTo>
                    <a:pt x="1795174" y="2956828"/>
                  </a:lnTo>
                  <a:cubicBezTo>
                    <a:pt x="1795174" y="2972191"/>
                    <a:pt x="1789071" y="2986925"/>
                    <a:pt x="1778208" y="2997789"/>
                  </a:cubicBezTo>
                  <a:cubicBezTo>
                    <a:pt x="1767344" y="3008652"/>
                    <a:pt x="1752610" y="3014756"/>
                    <a:pt x="1737246" y="3014756"/>
                  </a:cubicBezTo>
                  <a:lnTo>
                    <a:pt x="57928" y="3014756"/>
                  </a:lnTo>
                  <a:cubicBezTo>
                    <a:pt x="42564" y="3014756"/>
                    <a:pt x="27830" y="3008652"/>
                    <a:pt x="16967" y="2997789"/>
                  </a:cubicBezTo>
                  <a:cubicBezTo>
                    <a:pt x="6103" y="2986925"/>
                    <a:pt x="0" y="2972191"/>
                    <a:pt x="0" y="2956828"/>
                  </a:cubicBezTo>
                  <a:lnTo>
                    <a:pt x="0" y="57928"/>
                  </a:lnTo>
                  <a:cubicBezTo>
                    <a:pt x="0" y="42564"/>
                    <a:pt x="6103" y="27830"/>
                    <a:pt x="16967" y="16967"/>
                  </a:cubicBezTo>
                  <a:cubicBezTo>
                    <a:pt x="27830" y="6103"/>
                    <a:pt x="42564" y="0"/>
                    <a:pt x="57928" y="0"/>
                  </a:cubicBezTo>
                  <a:close/>
                </a:path>
              </a:pathLst>
            </a:custGeom>
            <a:solidFill>
              <a:srgbClr val="D7D7D5"/>
            </a:solid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14300"/>
              <a:ext cx="1795174" cy="3129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87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73663" y="5917550"/>
            <a:ext cx="6785978" cy="144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1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Continuidad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73663" y="5707020"/>
            <a:ext cx="6785978" cy="63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2"/>
              </a:lnSpc>
            </a:pPr>
            <a:r>
              <a:rPr lang="en-US" sz="27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3663" y="8622331"/>
            <a:ext cx="2189114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313370" cy="10685871"/>
          </a:xfrm>
          <a:custGeom>
            <a:avLst/>
            <a:gdLst/>
            <a:ahLst/>
            <a:cxnLst/>
            <a:rect l="l" t="t" r="r" b="b"/>
            <a:pathLst>
              <a:path w="10313370" h="10685871">
                <a:moveTo>
                  <a:pt x="0" y="0"/>
                </a:moveTo>
                <a:lnTo>
                  <a:pt x="10313370" y="0"/>
                </a:lnTo>
                <a:lnTo>
                  <a:pt x="10313370" y="10685871"/>
                </a:lnTo>
                <a:lnTo>
                  <a:pt x="0" y="10685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757" r="-27757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1460767" y="3529011"/>
            <a:ext cx="5331150" cy="1143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3"/>
              </a:lnSpc>
            </a:pPr>
            <a:r>
              <a:rPr lang="en-US" sz="5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Continuidad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460767" y="5274533"/>
            <a:ext cx="5111939" cy="1376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8"/>
              </a:lnSpc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¿Cómo se asegura la continuidad del proyecto?  Es escalable o aplicable a otras areas?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60767" y="9127559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0992" y="6214584"/>
            <a:ext cx="5331251" cy="21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3"/>
              </a:lnSpc>
            </a:pPr>
            <a:r>
              <a:rPr lang="en-US" sz="5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Fin de la </a:t>
            </a:r>
          </a:p>
          <a:p>
            <a:pPr algn="l">
              <a:lnSpc>
                <a:spcPts val="8063"/>
              </a:lnSpc>
            </a:pPr>
            <a:r>
              <a:rPr lang="en-US" sz="5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Presentación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2620390" y="4820558"/>
            <a:ext cx="4075875" cy="48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8"/>
              </a:lnSpc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www.xxxxx.com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20390" y="4295374"/>
            <a:ext cx="407585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4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Sitioweb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620390" y="6610245"/>
            <a:ext cx="4075850" cy="48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8"/>
              </a:lnSpc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123-456-7890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620390" y="6085061"/>
            <a:ext cx="407585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4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Telefono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20390" y="8400099"/>
            <a:ext cx="4075875" cy="48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8"/>
              </a:lnSpc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XXX@XXXXX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620390" y="7874914"/>
            <a:ext cx="407585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8"/>
              </a:lnSpc>
            </a:pPr>
            <a:r>
              <a:rPr lang="en-US" sz="24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Email</a:t>
            </a:r>
          </a:p>
        </p:txBody>
      </p:sp>
      <p:sp>
        <p:nvSpPr>
          <p:cNvPr id="9" name="AutoShape 9"/>
          <p:cNvSpPr/>
          <p:nvPr/>
        </p:nvSpPr>
        <p:spPr>
          <a:xfrm rot="34933">
            <a:off x="12596457" y="5614439"/>
            <a:ext cx="4686777" cy="0"/>
          </a:xfrm>
          <a:prstGeom prst="line">
            <a:avLst/>
          </a:prstGeom>
          <a:ln w="47625" cap="rnd">
            <a:solidFill>
              <a:srgbClr val="E8E4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10" name="AutoShape 10"/>
          <p:cNvSpPr/>
          <p:nvPr/>
        </p:nvSpPr>
        <p:spPr>
          <a:xfrm rot="34933">
            <a:off x="12596457" y="7404125"/>
            <a:ext cx="4686777" cy="0"/>
          </a:xfrm>
          <a:prstGeom prst="line">
            <a:avLst/>
          </a:prstGeom>
          <a:ln w="47625" cap="rnd">
            <a:solidFill>
              <a:srgbClr val="E8E4D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028700" y="4765007"/>
            <a:ext cx="7814469" cy="5521396"/>
            <a:chOff x="0" y="0"/>
            <a:chExt cx="10419292" cy="73618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19334" cy="7361809"/>
            </a:xfrm>
            <a:custGeom>
              <a:avLst/>
              <a:gdLst/>
              <a:ahLst/>
              <a:cxnLst/>
              <a:rect l="l" t="t" r="r" b="b"/>
              <a:pathLst>
                <a:path w="10419334" h="7361809">
                  <a:moveTo>
                    <a:pt x="0" y="0"/>
                  </a:moveTo>
                  <a:lnTo>
                    <a:pt x="10419334" y="0"/>
                  </a:lnTo>
                  <a:lnTo>
                    <a:pt x="10419334" y="7361809"/>
                  </a:lnTo>
                  <a:lnTo>
                    <a:pt x="0" y="7361809"/>
                  </a:lnTo>
                  <a:close/>
                </a:path>
              </a:pathLst>
            </a:custGeom>
            <a:solidFill>
              <a:srgbClr val="D7D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73663" y="5838700"/>
            <a:ext cx="6786000" cy="14480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1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Detalles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663" y="5628170"/>
            <a:ext cx="6786000" cy="63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2"/>
              </a:lnSpc>
            </a:pPr>
            <a:r>
              <a:rPr lang="en-US" sz="27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73663" y="8622331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69397" y="8328395"/>
            <a:ext cx="2189100" cy="683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5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Fecha:</a:t>
            </a:r>
          </a:p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XXXX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23900"/>
            <a:ext cx="5143401" cy="21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3"/>
              </a:lnSpc>
            </a:pPr>
            <a:r>
              <a:rPr lang="en-US" sz="5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Titulo del Proyecto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20167" y="0"/>
            <a:ext cx="8878266" cy="10287000"/>
          </a:xfrm>
          <a:custGeom>
            <a:avLst/>
            <a:gdLst/>
            <a:ahLst/>
            <a:cxnLst/>
            <a:rect l="l" t="t" r="r" b="b"/>
            <a:pathLst>
              <a:path w="8878266" h="10287000">
                <a:moveTo>
                  <a:pt x="0" y="0"/>
                </a:moveTo>
                <a:lnTo>
                  <a:pt x="8878266" y="0"/>
                </a:lnTo>
                <a:lnTo>
                  <a:pt x="88782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134" r="-13" b="-15133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1773663" y="3090051"/>
            <a:ext cx="6414000" cy="929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8"/>
              </a:lnSpc>
            </a:pPr>
            <a:r>
              <a:rPr lang="en-US" sz="21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 cómo se gestó la idea y la innovación asociada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73663" y="723900"/>
            <a:ext cx="6785978" cy="21629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63"/>
              </a:lnSpc>
            </a:pPr>
            <a:r>
              <a:rPr lang="en-US" sz="5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Una buena e innovadora idea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88103" y="5639917"/>
            <a:ext cx="3917398" cy="1942752"/>
          </a:xfrm>
          <a:custGeom>
            <a:avLst/>
            <a:gdLst/>
            <a:ahLst/>
            <a:cxnLst/>
            <a:rect l="l" t="t" r="r" b="b"/>
            <a:pathLst>
              <a:path w="3917398" h="1942752">
                <a:moveTo>
                  <a:pt x="0" y="0"/>
                </a:moveTo>
                <a:lnTo>
                  <a:pt x="3917398" y="0"/>
                </a:lnTo>
                <a:lnTo>
                  <a:pt x="3917398" y="1942752"/>
                </a:lnTo>
                <a:lnTo>
                  <a:pt x="0" y="1942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686" b="-31754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6271131" y="5639917"/>
            <a:ext cx="3917398" cy="1942752"/>
          </a:xfrm>
          <a:custGeom>
            <a:avLst/>
            <a:gdLst/>
            <a:ahLst/>
            <a:cxnLst/>
            <a:rect l="l" t="t" r="r" b="b"/>
            <a:pathLst>
              <a:path w="3917398" h="1942752">
                <a:moveTo>
                  <a:pt x="0" y="0"/>
                </a:moveTo>
                <a:lnTo>
                  <a:pt x="3917398" y="0"/>
                </a:lnTo>
                <a:lnTo>
                  <a:pt x="3917398" y="1942752"/>
                </a:lnTo>
                <a:lnTo>
                  <a:pt x="0" y="19427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7213" r="-40" b="-1721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10764981" y="5639917"/>
            <a:ext cx="3917398" cy="1942752"/>
          </a:xfrm>
          <a:custGeom>
            <a:avLst/>
            <a:gdLst/>
            <a:ahLst/>
            <a:cxnLst/>
            <a:rect l="l" t="t" r="r" b="b"/>
            <a:pathLst>
              <a:path w="3917398" h="1942752">
                <a:moveTo>
                  <a:pt x="0" y="0"/>
                </a:moveTo>
                <a:lnTo>
                  <a:pt x="3917398" y="0"/>
                </a:lnTo>
                <a:lnTo>
                  <a:pt x="3917398" y="1942752"/>
                </a:lnTo>
                <a:lnTo>
                  <a:pt x="0" y="19427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80" r="-28" b="-31286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1773663" y="485775"/>
            <a:ext cx="12829242" cy="2468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406"/>
              </a:lnSpc>
            </a:pPr>
            <a:r>
              <a:rPr lang="en-US" sz="55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¿Qué objetivo(s) persigue(n) el proyecto?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7282" y="3271249"/>
            <a:ext cx="458153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21251" y="3271249"/>
            <a:ext cx="547092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044774" y="3271249"/>
            <a:ext cx="561380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03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73663" y="4221142"/>
            <a:ext cx="3931838" cy="65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8"/>
              </a:lnSpc>
            </a:pPr>
            <a:r>
              <a:rPr lang="en-US" sz="172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 el problema a resolver y los objetivos del proyecto.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51281" y="4221142"/>
            <a:ext cx="3931838" cy="65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8"/>
              </a:lnSpc>
            </a:pPr>
            <a:r>
              <a:rPr lang="en-US" sz="172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 el problema a resolver y los objetivos del proyecto.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750541" y="4221142"/>
            <a:ext cx="3931838" cy="65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8"/>
              </a:lnSpc>
            </a:pPr>
            <a:r>
              <a:rPr lang="en-US" sz="172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Explicar el problema a resolver y los objetivos del proyecto.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974" y="4795492"/>
            <a:ext cx="2030376" cy="2074307"/>
          </a:xfrm>
          <a:custGeom>
            <a:avLst/>
            <a:gdLst/>
            <a:ahLst/>
            <a:cxnLst/>
            <a:rect l="l" t="t" r="r" b="b"/>
            <a:pathLst>
              <a:path w="2030376" h="2074307">
                <a:moveTo>
                  <a:pt x="0" y="0"/>
                </a:moveTo>
                <a:lnTo>
                  <a:pt x="2030376" y="0"/>
                </a:lnTo>
                <a:lnTo>
                  <a:pt x="2030376" y="2074308"/>
                </a:lnTo>
                <a:lnTo>
                  <a:pt x="0" y="2074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7749" t="-14350" r="-29769" b="-47166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7303521" y="4795598"/>
            <a:ext cx="2030376" cy="2074307"/>
          </a:xfrm>
          <a:custGeom>
            <a:avLst/>
            <a:gdLst/>
            <a:ahLst/>
            <a:cxnLst/>
            <a:rect l="l" t="t" r="r" b="b"/>
            <a:pathLst>
              <a:path w="2030376" h="2074307">
                <a:moveTo>
                  <a:pt x="0" y="0"/>
                </a:moveTo>
                <a:lnTo>
                  <a:pt x="2030377" y="0"/>
                </a:lnTo>
                <a:lnTo>
                  <a:pt x="2030377" y="2074307"/>
                </a:lnTo>
                <a:lnTo>
                  <a:pt x="0" y="207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783" t="-15376" r="-104996" b="-8082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Freeform 4"/>
          <p:cNvSpPr/>
          <p:nvPr/>
        </p:nvSpPr>
        <p:spPr>
          <a:xfrm>
            <a:off x="4228732" y="4795492"/>
            <a:ext cx="2030376" cy="2074307"/>
          </a:xfrm>
          <a:custGeom>
            <a:avLst/>
            <a:gdLst/>
            <a:ahLst/>
            <a:cxnLst/>
            <a:rect l="l" t="t" r="r" b="b"/>
            <a:pathLst>
              <a:path w="2030376" h="2074307">
                <a:moveTo>
                  <a:pt x="0" y="0"/>
                </a:moveTo>
                <a:lnTo>
                  <a:pt x="2030376" y="0"/>
                </a:lnTo>
                <a:lnTo>
                  <a:pt x="2030376" y="2074308"/>
                </a:lnTo>
                <a:lnTo>
                  <a:pt x="0" y="20743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46899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9868974" y="4795598"/>
            <a:ext cx="2030376" cy="2074307"/>
          </a:xfrm>
          <a:custGeom>
            <a:avLst/>
            <a:gdLst/>
            <a:ahLst/>
            <a:cxnLst/>
            <a:rect l="l" t="t" r="r" b="b"/>
            <a:pathLst>
              <a:path w="2030376" h="2074307">
                <a:moveTo>
                  <a:pt x="0" y="0"/>
                </a:moveTo>
                <a:lnTo>
                  <a:pt x="2030376" y="0"/>
                </a:lnTo>
                <a:lnTo>
                  <a:pt x="2030376" y="2074307"/>
                </a:lnTo>
                <a:lnTo>
                  <a:pt x="0" y="207430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7173" b="-39649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12369809" y="4795598"/>
            <a:ext cx="2030376" cy="2074307"/>
          </a:xfrm>
          <a:custGeom>
            <a:avLst/>
            <a:gdLst/>
            <a:ahLst/>
            <a:cxnLst/>
            <a:rect l="l" t="t" r="r" b="b"/>
            <a:pathLst>
              <a:path w="2030376" h="2074307">
                <a:moveTo>
                  <a:pt x="0" y="0"/>
                </a:moveTo>
                <a:lnTo>
                  <a:pt x="2030377" y="0"/>
                </a:lnTo>
                <a:lnTo>
                  <a:pt x="2030377" y="2074307"/>
                </a:lnTo>
                <a:lnTo>
                  <a:pt x="0" y="207430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8412" t="-34860" r="-176551" b="-103355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7" name="Freeform 7"/>
          <p:cNvSpPr/>
          <p:nvPr/>
        </p:nvSpPr>
        <p:spPr>
          <a:xfrm>
            <a:off x="14795300" y="4795598"/>
            <a:ext cx="2030376" cy="2074307"/>
          </a:xfrm>
          <a:custGeom>
            <a:avLst/>
            <a:gdLst/>
            <a:ahLst/>
            <a:cxnLst/>
            <a:rect l="l" t="t" r="r" b="b"/>
            <a:pathLst>
              <a:path w="2030376" h="2074307">
                <a:moveTo>
                  <a:pt x="0" y="0"/>
                </a:moveTo>
                <a:lnTo>
                  <a:pt x="2030376" y="0"/>
                </a:lnTo>
                <a:lnTo>
                  <a:pt x="2030376" y="2074307"/>
                </a:lnTo>
                <a:lnTo>
                  <a:pt x="0" y="20743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9721" t="-37931" r="-77950" b="-3021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8" name="AutoShape 8"/>
          <p:cNvSpPr/>
          <p:nvPr/>
        </p:nvSpPr>
        <p:spPr>
          <a:xfrm rot="14553">
            <a:off x="1764118" y="4447969"/>
            <a:ext cx="4499772" cy="0"/>
          </a:xfrm>
          <a:prstGeom prst="line">
            <a:avLst/>
          </a:prstGeom>
          <a:ln w="19050" cap="rnd">
            <a:solidFill>
              <a:srgbClr val="4F67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9" name="AutoShape 9"/>
          <p:cNvSpPr/>
          <p:nvPr/>
        </p:nvSpPr>
        <p:spPr>
          <a:xfrm rot="6854">
            <a:off x="7275678" y="4447969"/>
            <a:ext cx="9554631" cy="0"/>
          </a:xfrm>
          <a:prstGeom prst="line">
            <a:avLst/>
          </a:prstGeom>
          <a:ln w="19050" cap="rnd">
            <a:solidFill>
              <a:srgbClr val="4F67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10" name="TextBox 10"/>
          <p:cNvSpPr txBox="1"/>
          <p:nvPr/>
        </p:nvSpPr>
        <p:spPr>
          <a:xfrm>
            <a:off x="1791974" y="994067"/>
            <a:ext cx="2999780" cy="1124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5599">
                <a:solidFill>
                  <a:srgbClr val="000000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El Equipo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93653" y="2225481"/>
            <a:ext cx="10831354" cy="455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¿Qué entidades, organizaciones y/o equipos de trabajo participan en el proyecto?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85986" y="3553254"/>
            <a:ext cx="1372553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Equipo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052002" y="3553254"/>
            <a:ext cx="3446386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Colaboradores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64138" y="7088874"/>
            <a:ext cx="2058211" cy="204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Nombre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Apellido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Posición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Describa sus contribuciones clave al proyecto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228731" y="7088874"/>
            <a:ext cx="2058211" cy="204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Nombre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Apellido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Posición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Describa sus contribuciones clave al proyecto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309330" y="6984206"/>
            <a:ext cx="2058211" cy="204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Nombre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Apellido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Posición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Describa sus contribuciones clave al proyecto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18242" y="6984206"/>
            <a:ext cx="2058211" cy="204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Nombre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Apellido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Posición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Describa sus contribuciones clave al proyecto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86028" y="6984206"/>
            <a:ext cx="2058211" cy="204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Nombre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Apellido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Posición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Describa sus contribuciones clave al proyecto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95300" y="6984206"/>
            <a:ext cx="2058211" cy="2047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Nombre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Apellido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Posición</a:t>
            </a:r>
          </a:p>
          <a:p>
            <a:pPr algn="l">
              <a:lnSpc>
                <a:spcPts val="2643"/>
              </a:lnSpc>
            </a:pPr>
            <a:r>
              <a:rPr lang="en-US" sz="188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Describa sus contribuciones clave al proyecto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3" name="Group 3"/>
          <p:cNvGrpSpPr/>
          <p:nvPr/>
        </p:nvGrpSpPr>
        <p:grpSpPr>
          <a:xfrm>
            <a:off x="1028700" y="4965932"/>
            <a:ext cx="7879612" cy="5321068"/>
            <a:chOff x="0" y="0"/>
            <a:chExt cx="10506149" cy="709475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506202" cy="7094728"/>
            </a:xfrm>
            <a:custGeom>
              <a:avLst/>
              <a:gdLst/>
              <a:ahLst/>
              <a:cxnLst/>
              <a:rect l="l" t="t" r="r" b="b"/>
              <a:pathLst>
                <a:path w="10506202" h="7094728">
                  <a:moveTo>
                    <a:pt x="0" y="0"/>
                  </a:moveTo>
                  <a:lnTo>
                    <a:pt x="10506202" y="0"/>
                  </a:lnTo>
                  <a:lnTo>
                    <a:pt x="10506202" y="7094728"/>
                  </a:lnTo>
                  <a:lnTo>
                    <a:pt x="0" y="7094728"/>
                  </a:lnTo>
                  <a:close/>
                </a:path>
              </a:pathLst>
            </a:custGeom>
            <a:solidFill>
              <a:srgbClr val="D7D7D5"/>
            </a:solid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73663" y="5348654"/>
            <a:ext cx="6785978" cy="2810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1"/>
              </a:lnSpc>
            </a:pPr>
            <a:r>
              <a:rPr lang="en-US" sz="6398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Economico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73663" y="5138125"/>
            <a:ext cx="6786000" cy="63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01"/>
              </a:lnSpc>
            </a:pPr>
            <a:r>
              <a:rPr lang="en-US" sz="27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17175">
            <a:off x="7283534" y="4557117"/>
            <a:ext cx="9532356" cy="0"/>
          </a:xfrm>
          <a:prstGeom prst="line">
            <a:avLst/>
          </a:prstGeom>
          <a:ln w="38100" cap="rnd">
            <a:solidFill>
              <a:srgbClr val="4F67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3" name="AutoShape 3"/>
          <p:cNvSpPr/>
          <p:nvPr/>
        </p:nvSpPr>
        <p:spPr>
          <a:xfrm rot="17175">
            <a:off x="7283534" y="6371592"/>
            <a:ext cx="9532356" cy="0"/>
          </a:xfrm>
          <a:prstGeom prst="line">
            <a:avLst/>
          </a:prstGeom>
          <a:ln w="38100" cap="rnd">
            <a:solidFill>
              <a:srgbClr val="4F677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1773663" y="2456616"/>
            <a:ext cx="4627800" cy="2639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50"/>
              </a:lnSpc>
            </a:pPr>
            <a:r>
              <a:rPr lang="en-US" sz="6400" dirty="0" err="1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</a:t>
            </a:r>
            <a:endParaRPr lang="en-US" sz="6400" dirty="0">
              <a:solidFill>
                <a:srgbClr val="2D2925"/>
              </a:solidFill>
              <a:latin typeface="Riviera Nights"/>
              <a:ea typeface="Riviera Nights"/>
              <a:cs typeface="Riviera Nights"/>
              <a:sym typeface="Riviera Nights"/>
            </a:endParaRPr>
          </a:p>
          <a:p>
            <a:pPr algn="l">
              <a:lnSpc>
                <a:spcPts val="10751"/>
              </a:lnSpc>
            </a:pPr>
            <a:r>
              <a:rPr lang="en-US" sz="6398" dirty="0" err="1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Económico</a:t>
            </a:r>
            <a:endParaRPr lang="en-US" sz="6398" dirty="0">
              <a:solidFill>
                <a:srgbClr val="2D2925"/>
              </a:solidFill>
              <a:latin typeface="Riviera Nights"/>
              <a:ea typeface="Riviera Nights"/>
              <a:cs typeface="Riviera Nights"/>
              <a:sym typeface="Riviera Night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307406" y="2874753"/>
            <a:ext cx="287882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 1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598132" y="3027153"/>
            <a:ext cx="6193886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07406" y="4689228"/>
            <a:ext cx="287882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598132" y="4841628"/>
            <a:ext cx="6193886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07406" y="6503703"/>
            <a:ext cx="287882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48"/>
              </a:lnSpc>
            </a:pPr>
            <a:r>
              <a:rPr lang="en-US" sz="3600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Impacto # 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98132" y="6656103"/>
            <a:ext cx="6193886" cy="426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XX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3663" y="9127559"/>
            <a:ext cx="2189100" cy="34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87"/>
              </a:lnSpc>
            </a:pPr>
            <a:r>
              <a:rPr lang="en-US" sz="1599">
                <a:solidFill>
                  <a:srgbClr val="1A3B29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#RIGS24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73663" y="5611191"/>
            <a:ext cx="4627810" cy="312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90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¿Cuál es el impacto económico de este proyecto? Referido a si el proyecto genera un ahorro de costos, eficiencia en el uso de recursos, impacto en el riesgo financiero de la empresa</a:t>
            </a:r>
          </a:p>
          <a:p>
            <a:pPr algn="l">
              <a:lnSpc>
                <a:spcPts val="2352"/>
              </a:lnSpc>
            </a:pPr>
            <a:endParaRPr lang="en-US" sz="1899">
              <a:solidFill>
                <a:srgbClr val="2D2925"/>
              </a:solidFill>
              <a:latin typeface="Riviera Nights"/>
              <a:ea typeface="Riviera Nights"/>
              <a:cs typeface="Riviera Nights"/>
              <a:sym typeface="Riviera Nights"/>
            </a:endParaRPr>
          </a:p>
          <a:p>
            <a:pPr algn="l">
              <a:lnSpc>
                <a:spcPts val="3191"/>
              </a:lnSpc>
            </a:pPr>
            <a:r>
              <a:rPr lang="en-US" sz="1899">
                <a:solidFill>
                  <a:srgbClr val="2D2925"/>
                </a:solidFill>
                <a:latin typeface="Riviera Nights"/>
                <a:ea typeface="Riviera Nights"/>
                <a:cs typeface="Riviera Nights"/>
                <a:sym typeface="Riviera Nights"/>
              </a:rPr>
              <a:t>Señalar si existe vinculación con los ODS: 8,9, 10 y 12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538</Words>
  <Application>Microsoft Office PowerPoint</Application>
  <PresentationFormat>Personalizado</PresentationFormat>
  <Paragraphs>206</Paragraphs>
  <Slides>27</Slides>
  <Notes>27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Riviera Nights</vt:lpstr>
      <vt:lpstr>Arial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RIGS_2024.pptx</dc:title>
  <dc:creator>Paulina Galaz</dc:creator>
  <cp:lastModifiedBy>Paulina Galaz</cp:lastModifiedBy>
  <cp:revision>2</cp:revision>
  <dcterms:created xsi:type="dcterms:W3CDTF">2006-08-16T00:00:00Z</dcterms:created>
  <dcterms:modified xsi:type="dcterms:W3CDTF">2024-09-13T13:14:45Z</dcterms:modified>
  <dc:identifier>DAFqaMOgDPo</dc:identifier>
</cp:coreProperties>
</file>