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60" r:id="rId3"/>
    <p:sldId id="300" r:id="rId4"/>
    <p:sldId id="282" r:id="rId5"/>
    <p:sldId id="285" r:id="rId6"/>
    <p:sldId id="283" r:id="rId7"/>
    <p:sldId id="287" r:id="rId8"/>
    <p:sldId id="286" r:id="rId9"/>
    <p:sldId id="284" r:id="rId10"/>
    <p:sldId id="289" r:id="rId11"/>
    <p:sldId id="288" r:id="rId12"/>
    <p:sldId id="290" r:id="rId13"/>
    <p:sldId id="292" r:id="rId14"/>
    <p:sldId id="291" r:id="rId15"/>
    <p:sldId id="262" r:id="rId16"/>
    <p:sldId id="266" r:id="rId17"/>
    <p:sldId id="267" r:id="rId18"/>
    <p:sldId id="270" r:id="rId19"/>
    <p:sldId id="271" r:id="rId20"/>
    <p:sldId id="293" r:id="rId21"/>
    <p:sldId id="294" r:id="rId22"/>
    <p:sldId id="295" r:id="rId23"/>
    <p:sldId id="296" r:id="rId24"/>
    <p:sldId id="297" r:id="rId25"/>
    <p:sldId id="298" r:id="rId26"/>
    <p:sldId id="299" r:id="rId27"/>
    <p:sldId id="272"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B69C"/>
    <a:srgbClr val="004986"/>
    <a:srgbClr val="E2E2DB"/>
    <a:srgbClr val="DA5856"/>
    <a:srgbClr val="0071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4" autoAdjust="0"/>
    <p:restoredTop sz="93971" autoAdjust="0"/>
  </p:normalViewPr>
  <p:slideViewPr>
    <p:cSldViewPr snapToGrid="0">
      <p:cViewPr>
        <p:scale>
          <a:sx n="46" d="100"/>
          <a:sy n="46" d="100"/>
        </p:scale>
        <p:origin x="-151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D:\CCBC\Publicaciones\2025\2.%20Chile%20at%20a%20Glance\Graficos_ing_2022.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CCBC\Publicaciones\2025\2.%20Chile%20at%20a%20Glance\Graficos_ing_2022.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CCBC\Publicaciones\2025\2.%20Chile%20at%20a%20Glance\Graficos_ing_2022.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D:\CCBC\Publicaciones\2025\2.%20Chile%20at%20a%20Glance\Graficos_ing_2022.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D:\CCBC\Publicaciones\2025\2.%20Chile%20at%20a%20Glance\Graficos_ing_202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CCBC\Publicaciones\2025\2.%20Chile%20at%20a%20Glance\Graficos_ing_202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CCBC\Publicaciones\2025\2.%20Chile%20at%20a%20Glance\Graficos_ing_202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CCBC\Publicaciones\2025\2.%20Chile%20at%20a%20Glance\Graficos_ing_202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CCBC\Publicaciones\2025\2.%20Chile%20at%20a%20Glance\Graficos_ing_202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CCBC\Publicaciones\2025\2.%20Chile%20at%20a%20Glance\Graficos_ing_202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CCBC\Publicaciones\2025\2.%20Chile%20at%20a%20Glance\Graficos_ing_202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CCBC\Publicaciones\2025\2.%20Chile%20at%20a%20Glance\Graficos_ing_202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CCBC\Publicaciones\2025\2.%20Chile%20at%20a%20Glance\Graficos_ing_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bar3DChart>
        <c:barDir val="col"/>
        <c:grouping val="clustered"/>
        <c:varyColors val="0"/>
        <c:ser>
          <c:idx val="0"/>
          <c:order val="0"/>
          <c:spPr>
            <a:solidFill>
              <a:srgbClr val="0071CE"/>
            </a:solidFill>
            <a:scene3d>
              <a:camera prst="orthographicFront"/>
              <a:lightRig rig="threePt" dir="t">
                <a:rot lat="0" lon="0" rev="1200000"/>
              </a:lightRig>
            </a:scene3d>
            <a:sp3d>
              <a:bevelT w="139700" h="139700"/>
            </a:sp3d>
          </c:spPr>
          <c:invertIfNegative val="0"/>
          <c:cat>
            <c:strRef>
              <c:f>'GDP Growth'!$A$1:$J$1</c:f>
              <c:strCache>
                <c:ptCount val="10"/>
                <c:pt idx="0">
                  <c:v>QI 2023</c:v>
                </c:pt>
                <c:pt idx="1">
                  <c:v>QII 2023</c:v>
                </c:pt>
                <c:pt idx="2">
                  <c:v>QIII 2023</c:v>
                </c:pt>
                <c:pt idx="3">
                  <c:v>QIV 2023</c:v>
                </c:pt>
                <c:pt idx="4">
                  <c:v>QI 2024</c:v>
                </c:pt>
                <c:pt idx="5">
                  <c:v>QII 2024</c:v>
                </c:pt>
                <c:pt idx="6">
                  <c:v>QIII 2024</c:v>
                </c:pt>
                <c:pt idx="7">
                  <c:v>QIV 2024</c:v>
                </c:pt>
                <c:pt idx="8">
                  <c:v>QI 2025</c:v>
                </c:pt>
                <c:pt idx="9">
                  <c:v>QII 2025</c:v>
                </c:pt>
              </c:strCache>
            </c:strRef>
          </c:cat>
          <c:val>
            <c:numRef>
              <c:f>'GDP Growth'!$A$2:$J$2</c:f>
              <c:numCache>
                <c:formatCode>General</c:formatCode>
                <c:ptCount val="10"/>
                <c:pt idx="0">
                  <c:v>-0.3</c:v>
                </c:pt>
                <c:pt idx="1">
                  <c:v>-0.1</c:v>
                </c:pt>
                <c:pt idx="2">
                  <c:v>1.6</c:v>
                </c:pt>
                <c:pt idx="3">
                  <c:v>1.1000000000000001</c:v>
                </c:pt>
                <c:pt idx="4">
                  <c:v>3.3</c:v>
                </c:pt>
                <c:pt idx="5">
                  <c:v>1.2</c:v>
                </c:pt>
                <c:pt idx="6">
                  <c:v>2</c:v>
                </c:pt>
                <c:pt idx="7">
                  <c:v>4</c:v>
                </c:pt>
                <c:pt idx="8">
                  <c:v>2.2999999999999998</c:v>
                </c:pt>
                <c:pt idx="9">
                  <c:v>3.1</c:v>
                </c:pt>
              </c:numCache>
            </c:numRef>
          </c:val>
          <c:extLst>
            <c:ext xmlns:c16="http://schemas.microsoft.com/office/drawing/2014/chart" uri="{C3380CC4-5D6E-409C-BE32-E72D297353CC}">
              <c16:uniqueId val="{00000000-B1E5-4973-980A-E4CFE3F6281E}"/>
            </c:ext>
          </c:extLst>
        </c:ser>
        <c:dLbls>
          <c:showLegendKey val="0"/>
          <c:showVal val="0"/>
          <c:showCatName val="0"/>
          <c:showSerName val="0"/>
          <c:showPercent val="0"/>
          <c:showBubbleSize val="0"/>
        </c:dLbls>
        <c:gapWidth val="0"/>
        <c:gapDepth val="0"/>
        <c:shape val="box"/>
        <c:axId val="199213056"/>
        <c:axId val="199214592"/>
        <c:axId val="0"/>
      </c:bar3DChart>
      <c:catAx>
        <c:axId val="199213056"/>
        <c:scaling>
          <c:orientation val="minMax"/>
        </c:scaling>
        <c:delete val="0"/>
        <c:axPos val="b"/>
        <c:numFmt formatCode="General" sourceLinked="0"/>
        <c:majorTickMark val="none"/>
        <c:minorTickMark val="none"/>
        <c:tickLblPos val="nextTo"/>
        <c:txPr>
          <a:bodyPr/>
          <a:lstStyle/>
          <a:p>
            <a:pPr>
              <a:defRPr sz="1600"/>
            </a:pPr>
            <a:endParaRPr lang="es-CL"/>
          </a:p>
        </c:txPr>
        <c:crossAx val="199214592"/>
        <c:crosses val="autoZero"/>
        <c:auto val="1"/>
        <c:lblAlgn val="ctr"/>
        <c:lblOffset val="100"/>
        <c:noMultiLvlLbl val="0"/>
      </c:catAx>
      <c:valAx>
        <c:axId val="199214592"/>
        <c:scaling>
          <c:orientation val="minMax"/>
        </c:scaling>
        <c:delete val="0"/>
        <c:axPos val="l"/>
        <c:numFmt formatCode="General" sourceLinked="1"/>
        <c:majorTickMark val="out"/>
        <c:minorTickMark val="none"/>
        <c:tickLblPos val="nextTo"/>
        <c:txPr>
          <a:bodyPr/>
          <a:lstStyle/>
          <a:p>
            <a:pPr>
              <a:defRPr sz="1600">
                <a:latin typeface="Riviera Nights" panose="020B0504000000000000" pitchFamily="34" charset="0"/>
                <a:ea typeface="MS PGothic" panose="020B0600070205080204" pitchFamily="34" charset="-128"/>
              </a:defRPr>
            </a:pPr>
            <a:endParaRPr lang="es-CL"/>
          </a:p>
        </c:txPr>
        <c:crossAx val="199213056"/>
        <c:crosses val="autoZero"/>
        <c:crossBetween val="between"/>
      </c:valAx>
    </c:plotArea>
    <c:plotVisOnly val="1"/>
    <c:dispBlanksAs val="gap"/>
    <c:showDLblsOverMax val="0"/>
  </c:chart>
  <c:externalData r:id="rId1">
    <c:autoUpdate val="1"/>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lineChart>
        <c:grouping val="standard"/>
        <c:varyColors val="0"/>
        <c:ser>
          <c:idx val="0"/>
          <c:order val="0"/>
          <c:tx>
            <c:v>TASA DE CAMBIO (promedio mensual, pesos/USD)</c:v>
          </c:tx>
          <c:spPr>
            <a:ln>
              <a:solidFill>
                <a:srgbClr val="4F81BD"/>
              </a:solidFill>
            </a:ln>
          </c:spPr>
          <c:marker>
            <c:spPr>
              <a:solidFill>
                <a:srgbClr val="4F81BD"/>
              </a:solidFill>
              <a:ln>
                <a:solidFill>
                  <a:srgbClr val="4F81BD"/>
                </a:solidFill>
              </a:ln>
            </c:spPr>
          </c:marker>
          <c:cat>
            <c:multiLvlStrRef>
              <c:f>'Exchange Rate'!$A$1:$B$12</c:f>
              <c:multiLvlStrCache>
                <c:ptCount val="12"/>
                <c:lvl>
                  <c:pt idx="0">
                    <c:v>Aug</c:v>
                  </c:pt>
                  <c:pt idx="1">
                    <c:v>Sep</c:v>
                  </c:pt>
                  <c:pt idx="2">
                    <c:v>Oct</c:v>
                  </c:pt>
                  <c:pt idx="3">
                    <c:v>Nov</c:v>
                  </c:pt>
                  <c:pt idx="4">
                    <c:v>Dec</c:v>
                  </c:pt>
                  <c:pt idx="5">
                    <c:v>Jan</c:v>
                  </c:pt>
                  <c:pt idx="6">
                    <c:v>Feb</c:v>
                  </c:pt>
                  <c:pt idx="7">
                    <c:v>Mar</c:v>
                  </c:pt>
                  <c:pt idx="8">
                    <c:v>Apr</c:v>
                  </c:pt>
                  <c:pt idx="9">
                    <c:v>May</c:v>
                  </c:pt>
                  <c:pt idx="10">
                    <c:v>938</c:v>
                  </c:pt>
                  <c:pt idx="11">
                    <c:v>Jun</c:v>
                  </c:pt>
                </c:lvl>
                <c:lvl>
                  <c:pt idx="0">
                    <c:v>2024</c:v>
                  </c:pt>
                  <c:pt idx="5">
                    <c:v>2025</c:v>
                  </c:pt>
                </c:lvl>
              </c:multiLvlStrCache>
            </c:multiLvlStrRef>
          </c:cat>
          <c:val>
            <c:numRef>
              <c:f>'Exchange Rate'!$C$1:$C$12</c:f>
              <c:numCache>
                <c:formatCode>General</c:formatCode>
                <c:ptCount val="12"/>
                <c:pt idx="0">
                  <c:v>930</c:v>
                </c:pt>
                <c:pt idx="1">
                  <c:v>926</c:v>
                </c:pt>
                <c:pt idx="2">
                  <c:v>934</c:v>
                </c:pt>
                <c:pt idx="3">
                  <c:v>972</c:v>
                </c:pt>
                <c:pt idx="4">
                  <c:v>982</c:v>
                </c:pt>
                <c:pt idx="5">
                  <c:v>1001</c:v>
                </c:pt>
                <c:pt idx="6">
                  <c:v>957</c:v>
                </c:pt>
                <c:pt idx="7">
                  <c:v>933</c:v>
                </c:pt>
                <c:pt idx="8">
                  <c:v>962</c:v>
                </c:pt>
                <c:pt idx="9">
                  <c:v>941</c:v>
                </c:pt>
                <c:pt idx="10">
                  <c:v>938</c:v>
                </c:pt>
                <c:pt idx="11">
                  <c:v>952</c:v>
                </c:pt>
              </c:numCache>
            </c:numRef>
          </c:val>
          <c:smooth val="0"/>
          <c:extLst>
            <c:ext xmlns:c16="http://schemas.microsoft.com/office/drawing/2014/chart" uri="{C3380CC4-5D6E-409C-BE32-E72D297353CC}">
              <c16:uniqueId val="{00000000-FBA1-42DA-8536-96674F20EBAC}"/>
            </c:ext>
          </c:extLst>
        </c:ser>
        <c:dLbls>
          <c:showLegendKey val="0"/>
          <c:showVal val="0"/>
          <c:showCatName val="0"/>
          <c:showSerName val="0"/>
          <c:showPercent val="0"/>
          <c:showBubbleSize val="0"/>
        </c:dLbls>
        <c:marker val="1"/>
        <c:smooth val="0"/>
        <c:axId val="200924544"/>
        <c:axId val="201274880"/>
      </c:lineChart>
      <c:catAx>
        <c:axId val="200924544"/>
        <c:scaling>
          <c:orientation val="minMax"/>
        </c:scaling>
        <c:delete val="0"/>
        <c:axPos val="b"/>
        <c:numFmt formatCode="General" sourceLinked="0"/>
        <c:majorTickMark val="none"/>
        <c:minorTickMark val="none"/>
        <c:tickLblPos val="nextTo"/>
        <c:txPr>
          <a:bodyPr/>
          <a:lstStyle/>
          <a:p>
            <a:pPr>
              <a:defRPr sz="1600"/>
            </a:pPr>
            <a:endParaRPr lang="es-CL"/>
          </a:p>
        </c:txPr>
        <c:crossAx val="201274880"/>
        <c:crosses val="autoZero"/>
        <c:auto val="1"/>
        <c:lblAlgn val="ctr"/>
        <c:lblOffset val="100"/>
        <c:noMultiLvlLbl val="0"/>
      </c:catAx>
      <c:valAx>
        <c:axId val="201274880"/>
        <c:scaling>
          <c:orientation val="minMax"/>
        </c:scaling>
        <c:delete val="0"/>
        <c:axPos val="l"/>
        <c:numFmt formatCode="General" sourceLinked="1"/>
        <c:majorTickMark val="none"/>
        <c:minorTickMark val="none"/>
        <c:tickLblPos val="nextTo"/>
        <c:txPr>
          <a:bodyPr/>
          <a:lstStyle/>
          <a:p>
            <a:pPr>
              <a:defRPr sz="1600">
                <a:latin typeface="Riviera Nights" panose="020B0504000000000000" pitchFamily="34" charset="0"/>
              </a:defRPr>
            </a:pPr>
            <a:endParaRPr lang="es-CL"/>
          </a:p>
        </c:txPr>
        <c:crossAx val="200924544"/>
        <c:crosses val="autoZero"/>
        <c:crossBetween val="between"/>
      </c:valAx>
    </c:plotArea>
    <c:plotVisOnly val="1"/>
    <c:dispBlanksAs val="gap"/>
    <c:showDLblsOverMax val="0"/>
  </c:chart>
  <c:spPr>
    <a:noFill/>
    <a:ln>
      <a:noFill/>
    </a:ln>
  </c:spPr>
  <c:externalData r:id="rId1">
    <c:autoUpdate val="1"/>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scene3d>
          <a:camera prst="orthographicFront"/>
          <a:lightRig rig="threePt" dir="t"/>
        </a:scene3d>
        <a:sp3d>
          <a:bevelT/>
        </a:sp3d>
      </c:spPr>
    </c:sideWall>
    <c:backWall>
      <c:thickness val="0"/>
      <c:spPr>
        <a:scene3d>
          <a:camera prst="orthographicFront"/>
          <a:lightRig rig="threePt" dir="t"/>
        </a:scene3d>
        <a:sp3d>
          <a:bevelT/>
        </a:sp3d>
      </c:spPr>
    </c:backWall>
    <c:plotArea>
      <c:layout/>
      <c:bar3DChart>
        <c:barDir val="col"/>
        <c:grouping val="clustered"/>
        <c:varyColors val="0"/>
        <c:ser>
          <c:idx val="0"/>
          <c:order val="0"/>
          <c:spPr>
            <a:solidFill>
              <a:srgbClr val="0071CE"/>
            </a:solidFill>
            <a:ln>
              <a:solidFill>
                <a:srgbClr val="0071CE"/>
              </a:solidFill>
            </a:ln>
            <a:scene3d>
              <a:camera prst="orthographicFront"/>
              <a:lightRig rig="threePt" dir="t"/>
            </a:scene3d>
            <a:sp3d>
              <a:bevelT w="139700" h="139700" prst="divot"/>
            </a:sp3d>
          </c:spPr>
          <c:invertIfNegative val="0"/>
          <c:cat>
            <c:numRef>
              <c:f>'The Economy'!$A$1:$K$1</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'The Economy'!$A$2:$K$2</c:f>
              <c:numCache>
                <c:formatCode>General</c:formatCode>
                <c:ptCount val="11"/>
                <c:pt idx="0">
                  <c:v>1.8</c:v>
                </c:pt>
                <c:pt idx="1">
                  <c:v>2.2000000000000002</c:v>
                </c:pt>
                <c:pt idx="2">
                  <c:v>1.8</c:v>
                </c:pt>
                <c:pt idx="3">
                  <c:v>1.4</c:v>
                </c:pt>
                <c:pt idx="4">
                  <c:v>4</c:v>
                </c:pt>
                <c:pt idx="5">
                  <c:v>0.6</c:v>
                </c:pt>
                <c:pt idx="6">
                  <c:v>-6.1</c:v>
                </c:pt>
                <c:pt idx="7">
                  <c:v>11.3</c:v>
                </c:pt>
                <c:pt idx="8">
                  <c:v>2.12</c:v>
                </c:pt>
                <c:pt idx="9">
                  <c:v>0.5</c:v>
                </c:pt>
                <c:pt idx="10">
                  <c:v>2.6</c:v>
                </c:pt>
              </c:numCache>
            </c:numRef>
          </c:val>
          <c:extLst>
            <c:ext xmlns:c16="http://schemas.microsoft.com/office/drawing/2014/chart" uri="{C3380CC4-5D6E-409C-BE32-E72D297353CC}">
              <c16:uniqueId val="{00000000-32AC-4102-95C1-E341917B127B}"/>
            </c:ext>
          </c:extLst>
        </c:ser>
        <c:dLbls>
          <c:showLegendKey val="0"/>
          <c:showVal val="0"/>
          <c:showCatName val="0"/>
          <c:showSerName val="0"/>
          <c:showPercent val="0"/>
          <c:showBubbleSize val="0"/>
        </c:dLbls>
        <c:gapWidth val="0"/>
        <c:gapDepth val="0"/>
        <c:shape val="box"/>
        <c:axId val="201320704"/>
        <c:axId val="201322496"/>
        <c:axId val="0"/>
      </c:bar3DChart>
      <c:catAx>
        <c:axId val="201320704"/>
        <c:scaling>
          <c:orientation val="minMax"/>
        </c:scaling>
        <c:delete val="0"/>
        <c:axPos val="b"/>
        <c:numFmt formatCode="General" sourceLinked="1"/>
        <c:majorTickMark val="none"/>
        <c:minorTickMark val="none"/>
        <c:tickLblPos val="nextTo"/>
        <c:txPr>
          <a:bodyPr/>
          <a:lstStyle/>
          <a:p>
            <a:pPr>
              <a:defRPr sz="1600">
                <a:latin typeface="Riviera Nights" panose="020B0504000000000000" pitchFamily="34" charset="0"/>
              </a:defRPr>
            </a:pPr>
            <a:endParaRPr lang="es-CL"/>
          </a:p>
        </c:txPr>
        <c:crossAx val="201322496"/>
        <c:crosses val="autoZero"/>
        <c:auto val="1"/>
        <c:lblAlgn val="ctr"/>
        <c:lblOffset val="100"/>
        <c:noMultiLvlLbl val="0"/>
      </c:catAx>
      <c:valAx>
        <c:axId val="201322496"/>
        <c:scaling>
          <c:orientation val="minMax"/>
        </c:scaling>
        <c:delete val="0"/>
        <c:axPos val="l"/>
        <c:numFmt formatCode="General" sourceLinked="1"/>
        <c:majorTickMark val="out"/>
        <c:minorTickMark val="none"/>
        <c:tickLblPos val="nextTo"/>
        <c:txPr>
          <a:bodyPr/>
          <a:lstStyle/>
          <a:p>
            <a:pPr>
              <a:defRPr sz="1600">
                <a:latin typeface="Riviera Nights" panose="020B0504000000000000" pitchFamily="34" charset="0"/>
              </a:defRPr>
            </a:pPr>
            <a:endParaRPr lang="es-CL"/>
          </a:p>
        </c:txPr>
        <c:crossAx val="201320704"/>
        <c:crosses val="autoZero"/>
        <c:crossBetween val="between"/>
      </c:valAx>
    </c:plotArea>
    <c:plotVisOnly val="1"/>
    <c:dispBlanksAs val="gap"/>
    <c:showDLblsOverMax val="0"/>
  </c:chart>
  <c:externalData r:id="rId1">
    <c:autoUpdate val="1"/>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3600">
                <a:latin typeface="Kingfisher Display" panose="02000503080000020003" pitchFamily="50" charset="0"/>
              </a:defRPr>
            </a:pPr>
            <a:r>
              <a:rPr lang="es-ES" sz="3600" b="1" i="0" u="none" strike="noStrike" baseline="0" dirty="0" err="1">
                <a:effectLst/>
                <a:latin typeface="Kingfisher Display" panose="02000503080000020003" pitchFamily="50" charset="0"/>
              </a:rPr>
              <a:t>Exports</a:t>
            </a:r>
            <a:r>
              <a:rPr lang="es-ES" sz="3600" b="1" i="0" u="none" strike="noStrike" baseline="0" dirty="0">
                <a:effectLst/>
                <a:latin typeface="Kingfisher Display" panose="02000503080000020003" pitchFamily="50" charset="0"/>
              </a:rPr>
              <a:t>, 2015-2024 </a:t>
            </a:r>
          </a:p>
          <a:p>
            <a:pPr>
              <a:defRPr sz="3600">
                <a:latin typeface="Kingfisher Display" panose="02000503080000020003" pitchFamily="50" charset="0"/>
              </a:defRPr>
            </a:pPr>
            <a:r>
              <a:rPr lang="es-ES" sz="3600" b="1" i="0" u="none" strike="noStrike" baseline="0" dirty="0">
                <a:effectLst/>
                <a:latin typeface="Kingfisher Display" panose="02000503080000020003" pitchFamily="50" charset="0"/>
              </a:rPr>
              <a:t>(US$ </a:t>
            </a:r>
            <a:r>
              <a:rPr lang="es-ES" sz="3600" b="1" i="0" u="none" strike="noStrike" baseline="0" dirty="0" err="1">
                <a:effectLst/>
                <a:latin typeface="Kingfisher Display" panose="02000503080000020003" pitchFamily="50" charset="0"/>
              </a:rPr>
              <a:t>billion</a:t>
            </a:r>
            <a:r>
              <a:rPr lang="es-ES" sz="3600" b="1" i="0" u="none" strike="noStrike" baseline="0" dirty="0">
                <a:effectLst/>
                <a:latin typeface="Kingfisher Display" panose="02000503080000020003" pitchFamily="50" charset="0"/>
              </a:rPr>
              <a:t>)</a:t>
            </a:r>
            <a:endParaRPr lang="es-CL" sz="3600" dirty="0">
              <a:latin typeface="Kingfisher Display" panose="02000503080000020003" pitchFamily="50" charset="0"/>
            </a:endParaRPr>
          </a:p>
        </c:rich>
      </c:tx>
      <c:overlay val="0"/>
    </c:title>
    <c:autoTitleDeleted val="0"/>
    <c:plotArea>
      <c:layout/>
      <c:lineChart>
        <c:grouping val="standard"/>
        <c:varyColors val="0"/>
        <c:ser>
          <c:idx val="0"/>
          <c:order val="0"/>
          <c:tx>
            <c:strRef>
              <c:f>Exports!$A$2</c:f>
              <c:strCache>
                <c:ptCount val="1"/>
                <c:pt idx="0">
                  <c:v>Copper</c:v>
                </c:pt>
              </c:strCache>
            </c:strRef>
          </c:tx>
          <c:cat>
            <c:numRef>
              <c:f>Exports!$B$1:$K$1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Exports!$B$2:$K$2</c:f>
              <c:numCache>
                <c:formatCode>General</c:formatCode>
                <c:ptCount val="10"/>
                <c:pt idx="0">
                  <c:v>30</c:v>
                </c:pt>
                <c:pt idx="1">
                  <c:v>27.9</c:v>
                </c:pt>
                <c:pt idx="2">
                  <c:v>34</c:v>
                </c:pt>
                <c:pt idx="3">
                  <c:v>35.6</c:v>
                </c:pt>
                <c:pt idx="4">
                  <c:v>32.6</c:v>
                </c:pt>
                <c:pt idx="5">
                  <c:v>38.5</c:v>
                </c:pt>
                <c:pt idx="6">
                  <c:v>52.5</c:v>
                </c:pt>
                <c:pt idx="7">
                  <c:v>43.8</c:v>
                </c:pt>
                <c:pt idx="8">
                  <c:v>42.6</c:v>
                </c:pt>
                <c:pt idx="9">
                  <c:v>49.7</c:v>
                </c:pt>
              </c:numCache>
            </c:numRef>
          </c:val>
          <c:smooth val="0"/>
          <c:extLst>
            <c:ext xmlns:c16="http://schemas.microsoft.com/office/drawing/2014/chart" uri="{C3380CC4-5D6E-409C-BE32-E72D297353CC}">
              <c16:uniqueId val="{00000000-CDF0-4ED7-833B-F72F513121B6}"/>
            </c:ext>
          </c:extLst>
        </c:ser>
        <c:dLbls>
          <c:showLegendKey val="0"/>
          <c:showVal val="0"/>
          <c:showCatName val="0"/>
          <c:showSerName val="0"/>
          <c:showPercent val="0"/>
          <c:showBubbleSize val="0"/>
        </c:dLbls>
        <c:marker val="1"/>
        <c:smooth val="0"/>
        <c:axId val="200892416"/>
        <c:axId val="200893952"/>
      </c:lineChart>
      <c:catAx>
        <c:axId val="200892416"/>
        <c:scaling>
          <c:orientation val="minMax"/>
        </c:scaling>
        <c:delete val="0"/>
        <c:axPos val="b"/>
        <c:numFmt formatCode="General" sourceLinked="1"/>
        <c:majorTickMark val="none"/>
        <c:minorTickMark val="none"/>
        <c:tickLblPos val="nextTo"/>
        <c:crossAx val="200893952"/>
        <c:crosses val="autoZero"/>
        <c:auto val="1"/>
        <c:lblAlgn val="ctr"/>
        <c:lblOffset val="100"/>
        <c:noMultiLvlLbl val="0"/>
      </c:catAx>
      <c:valAx>
        <c:axId val="200893952"/>
        <c:scaling>
          <c:orientation val="minMax"/>
        </c:scaling>
        <c:delete val="0"/>
        <c:axPos val="l"/>
        <c:majorGridlines>
          <c:spPr>
            <a:ln>
              <a:noFill/>
            </a:ln>
          </c:spPr>
        </c:majorGridlines>
        <c:numFmt formatCode="General" sourceLinked="1"/>
        <c:majorTickMark val="none"/>
        <c:minorTickMark val="none"/>
        <c:tickLblPos val="nextTo"/>
        <c:crossAx val="200892416"/>
        <c:crosses val="autoZero"/>
        <c:crossBetween val="between"/>
      </c:valAx>
      <c:spPr>
        <a:noFill/>
        <a:ln>
          <a:noFill/>
        </a:ln>
      </c:spPr>
    </c:plotArea>
    <c:plotVisOnly val="1"/>
    <c:dispBlanksAs val="gap"/>
    <c:showDLblsOverMax val="0"/>
  </c:chart>
  <c:txPr>
    <a:bodyPr/>
    <a:lstStyle/>
    <a:p>
      <a:pPr>
        <a:defRPr sz="1600">
          <a:latin typeface="Riviera Nights" panose="020B0504000000000000" pitchFamily="34" charset="0"/>
        </a:defRPr>
      </a:pPr>
      <a:endParaRPr lang="es-CL"/>
    </a:p>
  </c:txPr>
  <c:externalData r:id="rId1">
    <c:autoUpdate val="1"/>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GB" sz="3600" b="1" i="0" baseline="0" dirty="0">
                <a:effectLst/>
                <a:latin typeface="Kingfisher Display" panose="02000503080000020003" pitchFamily="50" charset="0"/>
              </a:rPr>
              <a:t>Imports, 2015 - 2024</a:t>
            </a:r>
            <a:endParaRPr lang="es-CL" sz="3600" dirty="0">
              <a:effectLst/>
              <a:latin typeface="Kingfisher Display" panose="02000503080000020003" pitchFamily="50" charset="0"/>
            </a:endParaRPr>
          </a:p>
          <a:p>
            <a:pPr>
              <a:defRPr/>
            </a:pPr>
            <a:r>
              <a:rPr lang="en-GB" sz="3600" b="1" i="0" baseline="0" dirty="0">
                <a:effectLst/>
                <a:latin typeface="Kingfisher Display" panose="02000503080000020003" pitchFamily="50" charset="0"/>
              </a:rPr>
              <a:t>(US$ billion)</a:t>
            </a:r>
            <a:endParaRPr lang="es-CL" sz="3600" dirty="0">
              <a:effectLst/>
              <a:latin typeface="Kingfisher Display" panose="02000503080000020003" pitchFamily="50" charset="0"/>
            </a:endParaRPr>
          </a:p>
          <a:p>
            <a:pPr>
              <a:defRPr/>
            </a:pPr>
            <a:endParaRPr lang="es-CL" dirty="0"/>
          </a:p>
        </c:rich>
      </c:tx>
      <c:overlay val="0"/>
    </c:title>
    <c:autoTitleDeleted val="0"/>
    <c:plotArea>
      <c:layout/>
      <c:lineChart>
        <c:grouping val="standard"/>
        <c:varyColors val="0"/>
        <c:ser>
          <c:idx val="0"/>
          <c:order val="0"/>
          <c:tx>
            <c:strRef>
              <c:f>Imports!$A$3</c:f>
              <c:strCache>
                <c:ptCount val="1"/>
                <c:pt idx="0">
                  <c:v>Consumer goods</c:v>
                </c:pt>
              </c:strCache>
            </c:strRef>
          </c:tx>
          <c:spPr>
            <a:ln>
              <a:solidFill>
                <a:srgbClr val="0071CE"/>
              </a:solidFill>
            </a:ln>
          </c:spPr>
          <c:marker>
            <c:spPr>
              <a:solidFill>
                <a:srgbClr val="0071CE"/>
              </a:solidFill>
              <a:ln>
                <a:solidFill>
                  <a:srgbClr val="0071CE"/>
                </a:solidFill>
              </a:ln>
            </c:spPr>
          </c:marker>
          <c:cat>
            <c:numRef>
              <c:f>Imports!$B$2:$K$2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Imports!$B$3:$K$3</c:f>
              <c:numCache>
                <c:formatCode>General</c:formatCode>
                <c:ptCount val="10"/>
                <c:pt idx="0">
                  <c:v>18.100000000000001</c:v>
                </c:pt>
                <c:pt idx="1">
                  <c:v>18.100000000000001</c:v>
                </c:pt>
                <c:pt idx="2">
                  <c:v>21</c:v>
                </c:pt>
                <c:pt idx="3">
                  <c:v>22.9</c:v>
                </c:pt>
                <c:pt idx="4">
                  <c:v>20.2</c:v>
                </c:pt>
                <c:pt idx="5">
                  <c:v>16.3</c:v>
                </c:pt>
                <c:pt idx="6">
                  <c:v>27.6</c:v>
                </c:pt>
                <c:pt idx="7">
                  <c:v>28.5</c:v>
                </c:pt>
                <c:pt idx="8">
                  <c:v>22</c:v>
                </c:pt>
                <c:pt idx="9">
                  <c:v>22.8</c:v>
                </c:pt>
              </c:numCache>
            </c:numRef>
          </c:val>
          <c:smooth val="0"/>
          <c:extLst>
            <c:ext xmlns:c16="http://schemas.microsoft.com/office/drawing/2014/chart" uri="{C3380CC4-5D6E-409C-BE32-E72D297353CC}">
              <c16:uniqueId val="{00000000-F8BF-4C70-8BBA-21FFC176C23C}"/>
            </c:ext>
          </c:extLst>
        </c:ser>
        <c:ser>
          <c:idx val="1"/>
          <c:order val="1"/>
          <c:tx>
            <c:strRef>
              <c:f>Imports!$A$4</c:f>
              <c:strCache>
                <c:ptCount val="1"/>
                <c:pt idx="0">
                  <c:v>Oil &amp; Other fuels</c:v>
                </c:pt>
              </c:strCache>
            </c:strRef>
          </c:tx>
          <c:spPr>
            <a:ln>
              <a:solidFill>
                <a:srgbClr val="DA5856"/>
              </a:solidFill>
            </a:ln>
          </c:spPr>
          <c:marker>
            <c:spPr>
              <a:solidFill>
                <a:srgbClr val="DA5856"/>
              </a:solidFill>
              <a:ln>
                <a:solidFill>
                  <a:srgbClr val="DA5856"/>
                </a:solidFill>
              </a:ln>
            </c:spPr>
          </c:marker>
          <c:cat>
            <c:numRef>
              <c:f>Imports!$B$2:$K$2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Imports!$B$4:$K$4</c:f>
              <c:numCache>
                <c:formatCode>General</c:formatCode>
                <c:ptCount val="10"/>
                <c:pt idx="0">
                  <c:v>7.9</c:v>
                </c:pt>
                <c:pt idx="1">
                  <c:v>6.9</c:v>
                </c:pt>
                <c:pt idx="2">
                  <c:v>8.8000000000000007</c:v>
                </c:pt>
                <c:pt idx="3">
                  <c:v>11.2</c:v>
                </c:pt>
                <c:pt idx="4">
                  <c:v>10.5</c:v>
                </c:pt>
                <c:pt idx="5">
                  <c:v>6.8</c:v>
                </c:pt>
                <c:pt idx="6">
                  <c:v>12.6</c:v>
                </c:pt>
                <c:pt idx="7">
                  <c:v>20.3</c:v>
                </c:pt>
                <c:pt idx="8">
                  <c:v>15.9</c:v>
                </c:pt>
                <c:pt idx="9">
                  <c:v>14.2</c:v>
                </c:pt>
              </c:numCache>
            </c:numRef>
          </c:val>
          <c:smooth val="0"/>
          <c:extLst>
            <c:ext xmlns:c16="http://schemas.microsoft.com/office/drawing/2014/chart" uri="{C3380CC4-5D6E-409C-BE32-E72D297353CC}">
              <c16:uniqueId val="{00000001-F8BF-4C70-8BBA-21FFC176C23C}"/>
            </c:ext>
          </c:extLst>
        </c:ser>
        <c:ser>
          <c:idx val="2"/>
          <c:order val="2"/>
          <c:tx>
            <c:strRef>
              <c:f>Imports!$A$5</c:f>
              <c:strCache>
                <c:ptCount val="1"/>
                <c:pt idx="0">
                  <c:v>Non-oil inputs</c:v>
                </c:pt>
              </c:strCache>
            </c:strRef>
          </c:tx>
          <c:spPr>
            <a:ln>
              <a:solidFill>
                <a:srgbClr val="E2E2DB"/>
              </a:solidFill>
            </a:ln>
          </c:spPr>
          <c:marker>
            <c:spPr>
              <a:solidFill>
                <a:srgbClr val="E2E2DB"/>
              </a:solidFill>
              <a:ln>
                <a:solidFill>
                  <a:srgbClr val="E2E2DB"/>
                </a:solidFill>
              </a:ln>
            </c:spPr>
          </c:marker>
          <c:cat>
            <c:numRef>
              <c:f>Imports!$B$2:$K$2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Imports!$B$5:$K$5</c:f>
              <c:numCache>
                <c:formatCode>General</c:formatCode>
                <c:ptCount val="10"/>
                <c:pt idx="0">
                  <c:v>22.6</c:v>
                </c:pt>
                <c:pt idx="1">
                  <c:v>20.9</c:v>
                </c:pt>
                <c:pt idx="2">
                  <c:v>21.8</c:v>
                </c:pt>
                <c:pt idx="3">
                  <c:v>25.2</c:v>
                </c:pt>
                <c:pt idx="4">
                  <c:v>24</c:v>
                </c:pt>
                <c:pt idx="5">
                  <c:v>22.5</c:v>
                </c:pt>
                <c:pt idx="6">
                  <c:v>33.5</c:v>
                </c:pt>
                <c:pt idx="7">
                  <c:v>36.1</c:v>
                </c:pt>
                <c:pt idx="8">
                  <c:v>30.1</c:v>
                </c:pt>
                <c:pt idx="9">
                  <c:v>30.5</c:v>
                </c:pt>
              </c:numCache>
            </c:numRef>
          </c:val>
          <c:smooth val="0"/>
          <c:extLst>
            <c:ext xmlns:c16="http://schemas.microsoft.com/office/drawing/2014/chart" uri="{C3380CC4-5D6E-409C-BE32-E72D297353CC}">
              <c16:uniqueId val="{00000002-F8BF-4C70-8BBA-21FFC176C23C}"/>
            </c:ext>
          </c:extLst>
        </c:ser>
        <c:ser>
          <c:idx val="3"/>
          <c:order val="3"/>
          <c:tx>
            <c:strRef>
              <c:f>Imports!$A$6</c:f>
              <c:strCache>
                <c:ptCount val="1"/>
                <c:pt idx="0">
                  <c:v>Capital goods</c:v>
                </c:pt>
              </c:strCache>
            </c:strRef>
          </c:tx>
          <c:spPr>
            <a:ln>
              <a:solidFill>
                <a:srgbClr val="004986"/>
              </a:solidFill>
            </a:ln>
          </c:spPr>
          <c:marker>
            <c:spPr>
              <a:solidFill>
                <a:srgbClr val="004986"/>
              </a:solidFill>
              <a:ln>
                <a:solidFill>
                  <a:srgbClr val="004986"/>
                </a:solidFill>
              </a:ln>
            </c:spPr>
          </c:marker>
          <c:cat>
            <c:numRef>
              <c:f>Imports!$B$2:$K$2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Imports!$B$6:$K$6</c:f>
              <c:numCache>
                <c:formatCode>General</c:formatCode>
                <c:ptCount val="10"/>
                <c:pt idx="0">
                  <c:v>13.7</c:v>
                </c:pt>
                <c:pt idx="1">
                  <c:v>13.5</c:v>
                </c:pt>
                <c:pt idx="2">
                  <c:v>13.5</c:v>
                </c:pt>
                <c:pt idx="3">
                  <c:v>15.3</c:v>
                </c:pt>
                <c:pt idx="4">
                  <c:v>15.2</c:v>
                </c:pt>
                <c:pt idx="5">
                  <c:v>13.6</c:v>
                </c:pt>
                <c:pt idx="6">
                  <c:v>18.7</c:v>
                </c:pt>
                <c:pt idx="7">
                  <c:v>19.8</c:v>
                </c:pt>
                <c:pt idx="8">
                  <c:v>17.3</c:v>
                </c:pt>
                <c:pt idx="9">
                  <c:v>16.7</c:v>
                </c:pt>
              </c:numCache>
            </c:numRef>
          </c:val>
          <c:smooth val="0"/>
          <c:extLst>
            <c:ext xmlns:c16="http://schemas.microsoft.com/office/drawing/2014/chart" uri="{C3380CC4-5D6E-409C-BE32-E72D297353CC}">
              <c16:uniqueId val="{00000003-F8BF-4C70-8BBA-21FFC176C23C}"/>
            </c:ext>
          </c:extLst>
        </c:ser>
        <c:dLbls>
          <c:showLegendKey val="0"/>
          <c:showVal val="0"/>
          <c:showCatName val="0"/>
          <c:showSerName val="0"/>
          <c:showPercent val="0"/>
          <c:showBubbleSize val="0"/>
        </c:dLbls>
        <c:marker val="1"/>
        <c:smooth val="0"/>
        <c:axId val="201626368"/>
        <c:axId val="201628288"/>
      </c:lineChart>
      <c:catAx>
        <c:axId val="201626368"/>
        <c:scaling>
          <c:orientation val="minMax"/>
        </c:scaling>
        <c:delete val="0"/>
        <c:axPos val="b"/>
        <c:numFmt formatCode="General" sourceLinked="1"/>
        <c:majorTickMark val="none"/>
        <c:minorTickMark val="none"/>
        <c:tickLblPos val="nextTo"/>
        <c:txPr>
          <a:bodyPr/>
          <a:lstStyle/>
          <a:p>
            <a:pPr>
              <a:defRPr sz="1600">
                <a:latin typeface="Riviera Nights" panose="020B0504000000000000" pitchFamily="34" charset="0"/>
              </a:defRPr>
            </a:pPr>
            <a:endParaRPr lang="es-CL"/>
          </a:p>
        </c:txPr>
        <c:crossAx val="201628288"/>
        <c:crosses val="autoZero"/>
        <c:auto val="1"/>
        <c:lblAlgn val="ctr"/>
        <c:lblOffset val="100"/>
        <c:noMultiLvlLbl val="0"/>
      </c:catAx>
      <c:valAx>
        <c:axId val="201628288"/>
        <c:scaling>
          <c:orientation val="minMax"/>
        </c:scaling>
        <c:delete val="0"/>
        <c:axPos val="l"/>
        <c:numFmt formatCode="General" sourceLinked="1"/>
        <c:majorTickMark val="none"/>
        <c:minorTickMark val="none"/>
        <c:tickLblPos val="nextTo"/>
        <c:txPr>
          <a:bodyPr/>
          <a:lstStyle/>
          <a:p>
            <a:pPr>
              <a:defRPr sz="1600">
                <a:latin typeface="Riviera Nights" panose="020B0504000000000000" pitchFamily="34" charset="0"/>
              </a:defRPr>
            </a:pPr>
            <a:endParaRPr lang="es-CL"/>
          </a:p>
        </c:txPr>
        <c:crossAx val="201626368"/>
        <c:crosses val="autoZero"/>
        <c:crossBetween val="between"/>
      </c:valAx>
    </c:plotArea>
    <c:legend>
      <c:legendPos val="b"/>
      <c:overlay val="0"/>
      <c:txPr>
        <a:bodyPr/>
        <a:lstStyle/>
        <a:p>
          <a:pPr>
            <a:defRPr sz="1600">
              <a:latin typeface="Riviera Nights" panose="020B0504000000000000" pitchFamily="34" charset="0"/>
            </a:defRPr>
          </a:pPr>
          <a:endParaRPr lang="es-CL"/>
        </a:p>
      </c:txPr>
    </c:legend>
    <c:plotVisOnly val="1"/>
    <c:dispBlanksAs val="gap"/>
    <c:showDLblsOverMax val="0"/>
  </c:chart>
  <c:externalData r:id="rId1">
    <c:autoUpdate val="1"/>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lineChart>
        <c:grouping val="standard"/>
        <c:varyColors val="0"/>
        <c:ser>
          <c:idx val="0"/>
          <c:order val="0"/>
          <c:tx>
            <c:strRef>
              <c:f>Inflation!$C$1</c:f>
              <c:strCache>
                <c:ptCount val="1"/>
                <c:pt idx="0">
                  <c:v>Monthly variation</c:v>
                </c:pt>
              </c:strCache>
            </c:strRef>
          </c:tx>
          <c:spPr>
            <a:ln>
              <a:solidFill>
                <a:srgbClr val="0071CE"/>
              </a:solidFill>
            </a:ln>
          </c:spPr>
          <c:marker>
            <c:spPr>
              <a:solidFill>
                <a:srgbClr val="0071CE"/>
              </a:solidFill>
              <a:ln>
                <a:solidFill>
                  <a:srgbClr val="0071CE"/>
                </a:solidFill>
              </a:ln>
            </c:spPr>
          </c:marker>
          <c:cat>
            <c:multiLvlStrRef>
              <c:f>Inflation!$A$2:$B$13</c:f>
              <c:multiLvlStrCache>
                <c:ptCount val="12"/>
                <c:lvl>
                  <c:pt idx="0">
                    <c:v>Aug</c:v>
                  </c:pt>
                  <c:pt idx="1">
                    <c:v>Sep</c:v>
                  </c:pt>
                  <c:pt idx="2">
                    <c:v>Oct</c:v>
                  </c:pt>
                  <c:pt idx="3">
                    <c:v>Nov</c:v>
                  </c:pt>
                  <c:pt idx="4">
                    <c:v>Dec</c:v>
                  </c:pt>
                  <c:pt idx="5">
                    <c:v>Jan</c:v>
                  </c:pt>
                  <c:pt idx="6">
                    <c:v>Feb</c:v>
                  </c:pt>
                  <c:pt idx="7">
                    <c:v>Mar</c:v>
                  </c:pt>
                  <c:pt idx="8">
                    <c:v>Apr</c:v>
                  </c:pt>
                  <c:pt idx="9">
                    <c:v>May</c:v>
                  </c:pt>
                  <c:pt idx="10">
                    <c:v>Jun</c:v>
                  </c:pt>
                  <c:pt idx="11">
                    <c:v>Jul</c:v>
                  </c:pt>
                </c:lvl>
                <c:lvl>
                  <c:pt idx="0">
                    <c:v>2024</c:v>
                  </c:pt>
                  <c:pt idx="5">
                    <c:v>2025</c:v>
                  </c:pt>
                </c:lvl>
              </c:multiLvlStrCache>
            </c:multiLvlStrRef>
          </c:cat>
          <c:val>
            <c:numRef>
              <c:f>Inflation!$C$2:$C$13</c:f>
              <c:numCache>
                <c:formatCode>General</c:formatCode>
                <c:ptCount val="12"/>
                <c:pt idx="0">
                  <c:v>0.3</c:v>
                </c:pt>
                <c:pt idx="1">
                  <c:v>0.1</c:v>
                </c:pt>
                <c:pt idx="2">
                  <c:v>1</c:v>
                </c:pt>
                <c:pt idx="3">
                  <c:v>0.2</c:v>
                </c:pt>
                <c:pt idx="4">
                  <c:v>-0.2</c:v>
                </c:pt>
                <c:pt idx="5">
                  <c:v>1.1000000000000001</c:v>
                </c:pt>
                <c:pt idx="6">
                  <c:v>0.4</c:v>
                </c:pt>
                <c:pt idx="7">
                  <c:v>0.5</c:v>
                </c:pt>
                <c:pt idx="8">
                  <c:v>0.2</c:v>
                </c:pt>
                <c:pt idx="9">
                  <c:v>0.2</c:v>
                </c:pt>
                <c:pt idx="10">
                  <c:v>-0.4</c:v>
                </c:pt>
                <c:pt idx="11">
                  <c:v>0.9</c:v>
                </c:pt>
              </c:numCache>
            </c:numRef>
          </c:val>
          <c:smooth val="0"/>
          <c:extLst>
            <c:ext xmlns:c16="http://schemas.microsoft.com/office/drawing/2014/chart" uri="{C3380CC4-5D6E-409C-BE32-E72D297353CC}">
              <c16:uniqueId val="{00000000-9FF1-466C-BF02-199B5D643744}"/>
            </c:ext>
          </c:extLst>
        </c:ser>
        <c:ser>
          <c:idx val="1"/>
          <c:order val="1"/>
          <c:tx>
            <c:strRef>
              <c:f>Inflation!$D$1</c:f>
              <c:strCache>
                <c:ptCount val="1"/>
                <c:pt idx="0">
                  <c:v>12-monthly variation</c:v>
                </c:pt>
              </c:strCache>
            </c:strRef>
          </c:tx>
          <c:spPr>
            <a:ln>
              <a:solidFill>
                <a:srgbClr val="DA5856"/>
              </a:solidFill>
            </a:ln>
          </c:spPr>
          <c:marker>
            <c:spPr>
              <a:solidFill>
                <a:srgbClr val="DA5856"/>
              </a:solidFill>
              <a:ln>
                <a:solidFill>
                  <a:srgbClr val="DA5856"/>
                </a:solidFill>
              </a:ln>
            </c:spPr>
          </c:marker>
          <c:cat>
            <c:multiLvlStrRef>
              <c:f>Inflation!$A$2:$B$13</c:f>
              <c:multiLvlStrCache>
                <c:ptCount val="12"/>
                <c:lvl>
                  <c:pt idx="0">
                    <c:v>Aug</c:v>
                  </c:pt>
                  <c:pt idx="1">
                    <c:v>Sep</c:v>
                  </c:pt>
                  <c:pt idx="2">
                    <c:v>Oct</c:v>
                  </c:pt>
                  <c:pt idx="3">
                    <c:v>Nov</c:v>
                  </c:pt>
                  <c:pt idx="4">
                    <c:v>Dec</c:v>
                  </c:pt>
                  <c:pt idx="5">
                    <c:v>Jan</c:v>
                  </c:pt>
                  <c:pt idx="6">
                    <c:v>Feb</c:v>
                  </c:pt>
                  <c:pt idx="7">
                    <c:v>Mar</c:v>
                  </c:pt>
                  <c:pt idx="8">
                    <c:v>Apr</c:v>
                  </c:pt>
                  <c:pt idx="9">
                    <c:v>May</c:v>
                  </c:pt>
                  <c:pt idx="10">
                    <c:v>Jun</c:v>
                  </c:pt>
                  <c:pt idx="11">
                    <c:v>Jul</c:v>
                  </c:pt>
                </c:lvl>
                <c:lvl>
                  <c:pt idx="0">
                    <c:v>2024</c:v>
                  </c:pt>
                  <c:pt idx="5">
                    <c:v>2025</c:v>
                  </c:pt>
                </c:lvl>
              </c:multiLvlStrCache>
            </c:multiLvlStrRef>
          </c:cat>
          <c:val>
            <c:numRef>
              <c:f>Inflation!$D$2:$D$13</c:f>
              <c:numCache>
                <c:formatCode>General</c:formatCode>
                <c:ptCount val="12"/>
                <c:pt idx="0">
                  <c:v>4.7</c:v>
                </c:pt>
                <c:pt idx="1">
                  <c:v>4.0999999999999996</c:v>
                </c:pt>
                <c:pt idx="2">
                  <c:v>4.7</c:v>
                </c:pt>
                <c:pt idx="3">
                  <c:v>4.2</c:v>
                </c:pt>
                <c:pt idx="4">
                  <c:v>4.5</c:v>
                </c:pt>
                <c:pt idx="5">
                  <c:v>4.9000000000000004</c:v>
                </c:pt>
                <c:pt idx="6">
                  <c:v>4.7</c:v>
                </c:pt>
                <c:pt idx="7">
                  <c:v>4.9000000000000004</c:v>
                </c:pt>
                <c:pt idx="8">
                  <c:v>4.5</c:v>
                </c:pt>
                <c:pt idx="9">
                  <c:v>4.4000000000000004</c:v>
                </c:pt>
                <c:pt idx="10">
                  <c:v>4.0999999999999996</c:v>
                </c:pt>
                <c:pt idx="11">
                  <c:v>4.3</c:v>
                </c:pt>
              </c:numCache>
            </c:numRef>
          </c:val>
          <c:smooth val="0"/>
          <c:extLst>
            <c:ext xmlns:c16="http://schemas.microsoft.com/office/drawing/2014/chart" uri="{C3380CC4-5D6E-409C-BE32-E72D297353CC}">
              <c16:uniqueId val="{00000001-9FF1-466C-BF02-199B5D643744}"/>
            </c:ext>
          </c:extLst>
        </c:ser>
        <c:dLbls>
          <c:showLegendKey val="0"/>
          <c:showVal val="0"/>
          <c:showCatName val="0"/>
          <c:showSerName val="0"/>
          <c:showPercent val="0"/>
          <c:showBubbleSize val="0"/>
        </c:dLbls>
        <c:marker val="1"/>
        <c:smooth val="0"/>
        <c:axId val="200046848"/>
        <c:axId val="200049024"/>
      </c:lineChart>
      <c:catAx>
        <c:axId val="200046848"/>
        <c:scaling>
          <c:orientation val="minMax"/>
        </c:scaling>
        <c:delete val="0"/>
        <c:axPos val="b"/>
        <c:numFmt formatCode="General" sourceLinked="0"/>
        <c:majorTickMark val="none"/>
        <c:minorTickMark val="none"/>
        <c:tickLblPos val="nextTo"/>
        <c:txPr>
          <a:bodyPr/>
          <a:lstStyle/>
          <a:p>
            <a:pPr>
              <a:defRPr sz="1600">
                <a:latin typeface="Riviera Nights" panose="020B0504000000000000" pitchFamily="34" charset="0"/>
              </a:defRPr>
            </a:pPr>
            <a:endParaRPr lang="es-CL"/>
          </a:p>
        </c:txPr>
        <c:crossAx val="200049024"/>
        <c:crosses val="autoZero"/>
        <c:auto val="1"/>
        <c:lblAlgn val="ctr"/>
        <c:lblOffset val="100"/>
        <c:noMultiLvlLbl val="0"/>
      </c:catAx>
      <c:valAx>
        <c:axId val="200049024"/>
        <c:scaling>
          <c:orientation val="minMax"/>
        </c:scaling>
        <c:delete val="0"/>
        <c:axPos val="l"/>
        <c:numFmt formatCode="General" sourceLinked="1"/>
        <c:majorTickMark val="none"/>
        <c:minorTickMark val="none"/>
        <c:tickLblPos val="nextTo"/>
        <c:txPr>
          <a:bodyPr/>
          <a:lstStyle/>
          <a:p>
            <a:pPr>
              <a:defRPr sz="1600">
                <a:latin typeface="Riviera Nights" panose="020B0504000000000000" pitchFamily="34" charset="0"/>
              </a:defRPr>
            </a:pPr>
            <a:endParaRPr lang="es-CL"/>
          </a:p>
        </c:txPr>
        <c:crossAx val="200046848"/>
        <c:crosses val="autoZero"/>
        <c:crossBetween val="between"/>
      </c:valAx>
    </c:plotArea>
    <c:legend>
      <c:legendPos val="b"/>
      <c:overlay val="0"/>
      <c:txPr>
        <a:bodyPr/>
        <a:lstStyle/>
        <a:p>
          <a:pPr>
            <a:defRPr sz="1600"/>
          </a:pPr>
          <a:endParaRPr lang="es-CL"/>
        </a:p>
      </c:txPr>
    </c:legend>
    <c:plotVisOnly val="1"/>
    <c:dispBlanksAs val="gap"/>
    <c:showDLblsOverMax val="0"/>
  </c:chart>
  <c:externalData r:id="rId1">
    <c:autoUpdate val="1"/>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1"/>
    <c:plotArea>
      <c:layout/>
      <c:lineChart>
        <c:grouping val="standard"/>
        <c:varyColors val="0"/>
        <c:ser>
          <c:idx val="0"/>
          <c:order val="0"/>
          <c:spPr>
            <a:ln>
              <a:solidFill>
                <a:srgbClr val="0071CE"/>
              </a:solidFill>
            </a:ln>
          </c:spPr>
          <c:marker>
            <c:spPr>
              <a:solidFill>
                <a:srgbClr val="0071CE"/>
              </a:solidFill>
              <a:ln>
                <a:solidFill>
                  <a:srgbClr val="0071CE"/>
                </a:solidFill>
              </a:ln>
            </c:spPr>
          </c:marker>
          <c:cat>
            <c:multiLvlStrRef>
              <c:f>Unemployment!$A$1:$B$12</c:f>
              <c:multiLvlStrCache>
                <c:ptCount val="12"/>
                <c:lvl>
                  <c:pt idx="0">
                    <c:v>Jul</c:v>
                  </c:pt>
                  <c:pt idx="1">
                    <c:v>Aug</c:v>
                  </c:pt>
                  <c:pt idx="2">
                    <c:v>Sep</c:v>
                  </c:pt>
                  <c:pt idx="3">
                    <c:v>Oct</c:v>
                  </c:pt>
                  <c:pt idx="4">
                    <c:v>Nov</c:v>
                  </c:pt>
                  <c:pt idx="5">
                    <c:v>Dec</c:v>
                  </c:pt>
                  <c:pt idx="6">
                    <c:v>Jan</c:v>
                  </c:pt>
                  <c:pt idx="7">
                    <c:v>Feb</c:v>
                  </c:pt>
                  <c:pt idx="8">
                    <c:v>Mar</c:v>
                  </c:pt>
                  <c:pt idx="9">
                    <c:v>Apr</c:v>
                  </c:pt>
                  <c:pt idx="10">
                    <c:v>May</c:v>
                  </c:pt>
                  <c:pt idx="11">
                    <c:v>Jun</c:v>
                  </c:pt>
                </c:lvl>
                <c:lvl>
                  <c:pt idx="0">
                    <c:v>2024</c:v>
                  </c:pt>
                  <c:pt idx="6">
                    <c:v>2025</c:v>
                  </c:pt>
                </c:lvl>
              </c:multiLvlStrCache>
            </c:multiLvlStrRef>
          </c:cat>
          <c:val>
            <c:numRef>
              <c:f>Unemployment!$C$1:$C$12</c:f>
              <c:numCache>
                <c:formatCode>General</c:formatCode>
                <c:ptCount val="12"/>
                <c:pt idx="0">
                  <c:v>8.6999999999999993</c:v>
                </c:pt>
                <c:pt idx="1">
                  <c:v>8.9</c:v>
                </c:pt>
                <c:pt idx="2">
                  <c:v>8.6999999999999993</c:v>
                </c:pt>
                <c:pt idx="3">
                  <c:v>8.6</c:v>
                </c:pt>
                <c:pt idx="4">
                  <c:v>8.1999999999999993</c:v>
                </c:pt>
                <c:pt idx="5">
                  <c:v>8.1</c:v>
                </c:pt>
                <c:pt idx="6">
                  <c:v>8</c:v>
                </c:pt>
                <c:pt idx="7">
                  <c:v>8.4</c:v>
                </c:pt>
                <c:pt idx="8">
                  <c:v>8.6999999999999993</c:v>
                </c:pt>
                <c:pt idx="9">
                  <c:v>8.8000000000000007</c:v>
                </c:pt>
                <c:pt idx="10">
                  <c:v>8.9</c:v>
                </c:pt>
                <c:pt idx="11">
                  <c:v>8.9</c:v>
                </c:pt>
              </c:numCache>
            </c:numRef>
          </c:val>
          <c:smooth val="0"/>
          <c:extLst>
            <c:ext xmlns:c16="http://schemas.microsoft.com/office/drawing/2014/chart" uri="{C3380CC4-5D6E-409C-BE32-E72D297353CC}">
              <c16:uniqueId val="{00000000-0A03-4D42-86BE-24DC4A5CEB07}"/>
            </c:ext>
          </c:extLst>
        </c:ser>
        <c:dLbls>
          <c:showLegendKey val="0"/>
          <c:showVal val="0"/>
          <c:showCatName val="0"/>
          <c:showSerName val="0"/>
          <c:showPercent val="0"/>
          <c:showBubbleSize val="0"/>
        </c:dLbls>
        <c:marker val="1"/>
        <c:smooth val="0"/>
        <c:axId val="200221056"/>
        <c:axId val="200222976"/>
      </c:lineChart>
      <c:catAx>
        <c:axId val="200221056"/>
        <c:scaling>
          <c:orientation val="minMax"/>
        </c:scaling>
        <c:delete val="0"/>
        <c:axPos val="b"/>
        <c:numFmt formatCode="General" sourceLinked="0"/>
        <c:majorTickMark val="none"/>
        <c:minorTickMark val="none"/>
        <c:tickLblPos val="nextTo"/>
        <c:txPr>
          <a:bodyPr/>
          <a:lstStyle/>
          <a:p>
            <a:pPr>
              <a:defRPr sz="1600"/>
            </a:pPr>
            <a:endParaRPr lang="es-CL"/>
          </a:p>
        </c:txPr>
        <c:crossAx val="200222976"/>
        <c:crosses val="autoZero"/>
        <c:auto val="1"/>
        <c:lblAlgn val="ctr"/>
        <c:lblOffset val="100"/>
        <c:noMultiLvlLbl val="0"/>
      </c:catAx>
      <c:valAx>
        <c:axId val="200222976"/>
        <c:scaling>
          <c:orientation val="minMax"/>
        </c:scaling>
        <c:delete val="0"/>
        <c:axPos val="l"/>
        <c:numFmt formatCode="General" sourceLinked="1"/>
        <c:majorTickMark val="none"/>
        <c:minorTickMark val="none"/>
        <c:tickLblPos val="nextTo"/>
        <c:txPr>
          <a:bodyPr/>
          <a:lstStyle/>
          <a:p>
            <a:pPr>
              <a:defRPr sz="1600">
                <a:latin typeface="Riviera Nights" panose="020B0504000000000000" pitchFamily="34" charset="0"/>
              </a:defRPr>
            </a:pPr>
            <a:endParaRPr lang="es-CL"/>
          </a:p>
        </c:txPr>
        <c:crossAx val="200221056"/>
        <c:crosses val="autoZero"/>
        <c:crossBetween val="between"/>
      </c:valAx>
      <c:spPr>
        <a:noFill/>
        <a:ln w="25400">
          <a:noFill/>
        </a:ln>
      </c:spPr>
    </c:plotArea>
    <c:plotVisOnly val="1"/>
    <c:dispBlanksAs val="gap"/>
    <c:showDLblsOverMax val="0"/>
  </c:chart>
  <c:spPr>
    <a:noFill/>
    <a:ln>
      <a:noFill/>
    </a:ln>
  </c:spPr>
  <c:externalData r:id="rId1">
    <c:autoUpdate val="1"/>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25"/>
      <c:rotY val="30"/>
      <c:rAngAx val="0"/>
      <c:perspective val="0"/>
    </c:view3D>
    <c:floor>
      <c:thickness val="0"/>
    </c:floor>
    <c:sideWall>
      <c:thickness val="0"/>
      <c:spPr>
        <a:noFill/>
      </c:spPr>
    </c:sideWall>
    <c:backWall>
      <c:thickness val="0"/>
      <c:spPr>
        <a:noFill/>
      </c:spPr>
    </c:backWall>
    <c:plotArea>
      <c:layout/>
      <c:bar3DChart>
        <c:barDir val="col"/>
        <c:grouping val="standard"/>
        <c:varyColors val="0"/>
        <c:ser>
          <c:idx val="0"/>
          <c:order val="0"/>
          <c:tx>
            <c:strRef>
              <c:f>'Interest Rates'!$C$1</c:f>
              <c:strCache>
                <c:ptCount val="1"/>
                <c:pt idx="0">
                  <c:v>Reference rate</c:v>
                </c:pt>
              </c:strCache>
            </c:strRef>
          </c:tx>
          <c:spPr>
            <a:solidFill>
              <a:srgbClr val="0071CE"/>
            </a:solidFill>
            <a:ln>
              <a:solidFill>
                <a:srgbClr val="0071CE"/>
              </a:solidFill>
            </a:ln>
          </c:spPr>
          <c:invertIfNegative val="0"/>
          <c:cat>
            <c:multiLvlStrRef>
              <c:f>'Interest Rates'!$A$2:$B$13</c:f>
              <c:multiLvlStrCache>
                <c:ptCount val="12"/>
                <c:lvl>
                  <c:pt idx="0">
                    <c:v>Sep</c:v>
                  </c:pt>
                  <c:pt idx="1">
                    <c:v>Oct</c:v>
                  </c:pt>
                  <c:pt idx="2">
                    <c:v>Nov</c:v>
                  </c:pt>
                  <c:pt idx="3">
                    <c:v>Dec</c:v>
                  </c:pt>
                  <c:pt idx="4">
                    <c:v>Jan</c:v>
                  </c:pt>
                  <c:pt idx="5">
                    <c:v>Feb</c:v>
                  </c:pt>
                  <c:pt idx="6">
                    <c:v>Mar</c:v>
                  </c:pt>
                  <c:pt idx="7">
                    <c:v>Apr</c:v>
                  </c:pt>
                  <c:pt idx="8">
                    <c:v>May</c:v>
                  </c:pt>
                  <c:pt idx="9">
                    <c:v>Jun</c:v>
                  </c:pt>
                  <c:pt idx="10">
                    <c:v>Jul</c:v>
                  </c:pt>
                  <c:pt idx="11">
                    <c:v>Aug</c:v>
                  </c:pt>
                </c:lvl>
                <c:lvl>
                  <c:pt idx="0">
                    <c:v>2024</c:v>
                  </c:pt>
                  <c:pt idx="4">
                    <c:v>2025</c:v>
                  </c:pt>
                </c:lvl>
              </c:multiLvlStrCache>
            </c:multiLvlStrRef>
          </c:cat>
          <c:val>
            <c:numRef>
              <c:f>'Interest Rates'!$C$2:$C$13</c:f>
              <c:numCache>
                <c:formatCode>General</c:formatCode>
                <c:ptCount val="12"/>
                <c:pt idx="0">
                  <c:v>5.5</c:v>
                </c:pt>
                <c:pt idx="1">
                  <c:v>5.25</c:v>
                </c:pt>
                <c:pt idx="2">
                  <c:v>5.25</c:v>
                </c:pt>
                <c:pt idx="3">
                  <c:v>5</c:v>
                </c:pt>
                <c:pt idx="4">
                  <c:v>5</c:v>
                </c:pt>
                <c:pt idx="5">
                  <c:v>5</c:v>
                </c:pt>
                <c:pt idx="6">
                  <c:v>5</c:v>
                </c:pt>
                <c:pt idx="7">
                  <c:v>5</c:v>
                </c:pt>
                <c:pt idx="8">
                  <c:v>5</c:v>
                </c:pt>
                <c:pt idx="9">
                  <c:v>5</c:v>
                </c:pt>
                <c:pt idx="10">
                  <c:v>4.75</c:v>
                </c:pt>
                <c:pt idx="11">
                  <c:v>4.75</c:v>
                </c:pt>
              </c:numCache>
            </c:numRef>
          </c:val>
          <c:shape val="pyramidToMax"/>
          <c:extLst>
            <c:ext xmlns:c16="http://schemas.microsoft.com/office/drawing/2014/chart" uri="{C3380CC4-5D6E-409C-BE32-E72D297353CC}">
              <c16:uniqueId val="{00000000-4CC8-42B4-8002-7B700A57248B}"/>
            </c:ext>
          </c:extLst>
        </c:ser>
        <c:ser>
          <c:idx val="1"/>
          <c:order val="1"/>
          <c:tx>
            <c:strRef>
              <c:f>'Interest Rates'!$D$1</c:f>
              <c:strCache>
                <c:ptCount val="1"/>
                <c:pt idx="0">
                  <c:v>Lending rate *</c:v>
                </c:pt>
              </c:strCache>
            </c:strRef>
          </c:tx>
          <c:spPr>
            <a:solidFill>
              <a:srgbClr val="DA5856"/>
            </a:solidFill>
            <a:ln>
              <a:solidFill>
                <a:srgbClr val="DA5856"/>
              </a:solidFill>
            </a:ln>
          </c:spPr>
          <c:invertIfNegative val="0"/>
          <c:cat>
            <c:multiLvlStrRef>
              <c:f>'Interest Rates'!$A$2:$B$13</c:f>
              <c:multiLvlStrCache>
                <c:ptCount val="12"/>
                <c:lvl>
                  <c:pt idx="0">
                    <c:v>Sep</c:v>
                  </c:pt>
                  <c:pt idx="1">
                    <c:v>Oct</c:v>
                  </c:pt>
                  <c:pt idx="2">
                    <c:v>Nov</c:v>
                  </c:pt>
                  <c:pt idx="3">
                    <c:v>Dec</c:v>
                  </c:pt>
                  <c:pt idx="4">
                    <c:v>Jan</c:v>
                  </c:pt>
                  <c:pt idx="5">
                    <c:v>Feb</c:v>
                  </c:pt>
                  <c:pt idx="6">
                    <c:v>Mar</c:v>
                  </c:pt>
                  <c:pt idx="7">
                    <c:v>Apr</c:v>
                  </c:pt>
                  <c:pt idx="8">
                    <c:v>May</c:v>
                  </c:pt>
                  <c:pt idx="9">
                    <c:v>Jun</c:v>
                  </c:pt>
                  <c:pt idx="10">
                    <c:v>Jul</c:v>
                  </c:pt>
                  <c:pt idx="11">
                    <c:v>Aug</c:v>
                  </c:pt>
                </c:lvl>
                <c:lvl>
                  <c:pt idx="0">
                    <c:v>2024</c:v>
                  </c:pt>
                  <c:pt idx="4">
                    <c:v>2025</c:v>
                  </c:pt>
                </c:lvl>
              </c:multiLvlStrCache>
            </c:multiLvlStrRef>
          </c:cat>
          <c:val>
            <c:numRef>
              <c:f>'Interest Rates'!$D$2:$D$13</c:f>
              <c:numCache>
                <c:formatCode>General</c:formatCode>
                <c:ptCount val="12"/>
                <c:pt idx="0">
                  <c:v>18.739999999999998</c:v>
                </c:pt>
                <c:pt idx="1">
                  <c:v>18.350000000000001</c:v>
                </c:pt>
                <c:pt idx="2">
                  <c:v>17.61</c:v>
                </c:pt>
                <c:pt idx="3">
                  <c:v>13.61</c:v>
                </c:pt>
                <c:pt idx="4">
                  <c:v>14.39</c:v>
                </c:pt>
                <c:pt idx="5">
                  <c:v>16.510000000000002</c:v>
                </c:pt>
                <c:pt idx="6">
                  <c:v>16.45</c:v>
                </c:pt>
                <c:pt idx="7">
                  <c:v>13.38</c:v>
                </c:pt>
                <c:pt idx="8">
                  <c:v>14.48</c:v>
                </c:pt>
                <c:pt idx="9">
                  <c:v>13.45</c:v>
                </c:pt>
                <c:pt idx="10">
                  <c:v>13.88</c:v>
                </c:pt>
              </c:numCache>
            </c:numRef>
          </c:val>
          <c:extLst>
            <c:ext xmlns:c16="http://schemas.microsoft.com/office/drawing/2014/chart" uri="{C3380CC4-5D6E-409C-BE32-E72D297353CC}">
              <c16:uniqueId val="{00000001-4CC8-42B4-8002-7B700A57248B}"/>
            </c:ext>
          </c:extLst>
        </c:ser>
        <c:ser>
          <c:idx val="2"/>
          <c:order val="2"/>
          <c:tx>
            <c:strRef>
              <c:f>'Interest Rates'!$E$1</c:f>
              <c:strCache>
                <c:ptCount val="1"/>
                <c:pt idx="0">
                  <c:v>Borrowing rate *</c:v>
                </c:pt>
              </c:strCache>
            </c:strRef>
          </c:tx>
          <c:spPr>
            <a:solidFill>
              <a:srgbClr val="E2E2DB"/>
            </a:solidFill>
            <a:ln>
              <a:solidFill>
                <a:srgbClr val="E2E2DB"/>
              </a:solidFill>
            </a:ln>
          </c:spPr>
          <c:invertIfNegative val="0"/>
          <c:cat>
            <c:multiLvlStrRef>
              <c:f>'Interest Rates'!$A$2:$B$13</c:f>
              <c:multiLvlStrCache>
                <c:ptCount val="12"/>
                <c:lvl>
                  <c:pt idx="0">
                    <c:v>Sep</c:v>
                  </c:pt>
                  <c:pt idx="1">
                    <c:v>Oct</c:v>
                  </c:pt>
                  <c:pt idx="2">
                    <c:v>Nov</c:v>
                  </c:pt>
                  <c:pt idx="3">
                    <c:v>Dec</c:v>
                  </c:pt>
                  <c:pt idx="4">
                    <c:v>Jan</c:v>
                  </c:pt>
                  <c:pt idx="5">
                    <c:v>Feb</c:v>
                  </c:pt>
                  <c:pt idx="6">
                    <c:v>Mar</c:v>
                  </c:pt>
                  <c:pt idx="7">
                    <c:v>Apr</c:v>
                  </c:pt>
                  <c:pt idx="8">
                    <c:v>May</c:v>
                  </c:pt>
                  <c:pt idx="9">
                    <c:v>Jun</c:v>
                  </c:pt>
                  <c:pt idx="10">
                    <c:v>Jul</c:v>
                  </c:pt>
                  <c:pt idx="11">
                    <c:v>Aug</c:v>
                  </c:pt>
                </c:lvl>
                <c:lvl>
                  <c:pt idx="0">
                    <c:v>2024</c:v>
                  </c:pt>
                  <c:pt idx="4">
                    <c:v>2025</c:v>
                  </c:pt>
                </c:lvl>
              </c:multiLvlStrCache>
            </c:multiLvlStrRef>
          </c:cat>
          <c:val>
            <c:numRef>
              <c:f>'Interest Rates'!$E$2:$E$13</c:f>
              <c:numCache>
                <c:formatCode>General</c:formatCode>
                <c:ptCount val="12"/>
                <c:pt idx="0">
                  <c:v>5.42</c:v>
                </c:pt>
                <c:pt idx="1">
                  <c:v>5.19</c:v>
                </c:pt>
                <c:pt idx="2">
                  <c:v>5.2</c:v>
                </c:pt>
                <c:pt idx="3">
                  <c:v>5.24</c:v>
                </c:pt>
                <c:pt idx="4">
                  <c:v>5.36</c:v>
                </c:pt>
                <c:pt idx="5">
                  <c:v>5.63</c:v>
                </c:pt>
                <c:pt idx="6">
                  <c:v>5.52</c:v>
                </c:pt>
                <c:pt idx="7">
                  <c:v>5.14</c:v>
                </c:pt>
                <c:pt idx="8">
                  <c:v>5.0999999999999996</c:v>
                </c:pt>
                <c:pt idx="9">
                  <c:v>5.0199999999999996</c:v>
                </c:pt>
                <c:pt idx="10">
                  <c:v>4.99</c:v>
                </c:pt>
              </c:numCache>
            </c:numRef>
          </c:val>
          <c:shape val="cylinder"/>
          <c:extLst>
            <c:ext xmlns:c16="http://schemas.microsoft.com/office/drawing/2014/chart" uri="{C3380CC4-5D6E-409C-BE32-E72D297353CC}">
              <c16:uniqueId val="{00000002-4CC8-42B4-8002-7B700A57248B}"/>
            </c:ext>
          </c:extLst>
        </c:ser>
        <c:dLbls>
          <c:showLegendKey val="0"/>
          <c:showVal val="0"/>
          <c:showCatName val="0"/>
          <c:showSerName val="0"/>
          <c:showPercent val="0"/>
          <c:showBubbleSize val="0"/>
        </c:dLbls>
        <c:gapWidth val="150"/>
        <c:shape val="box"/>
        <c:axId val="177264128"/>
        <c:axId val="177265664"/>
        <c:axId val="200233856"/>
      </c:bar3DChart>
      <c:catAx>
        <c:axId val="177264128"/>
        <c:scaling>
          <c:orientation val="minMax"/>
        </c:scaling>
        <c:delete val="0"/>
        <c:axPos val="b"/>
        <c:numFmt formatCode="General" sourceLinked="0"/>
        <c:majorTickMark val="out"/>
        <c:minorTickMark val="none"/>
        <c:tickLblPos val="nextTo"/>
        <c:txPr>
          <a:bodyPr/>
          <a:lstStyle/>
          <a:p>
            <a:pPr>
              <a:defRPr sz="1600">
                <a:latin typeface="Riviera Nights" panose="020B0504000000000000" pitchFamily="34" charset="0"/>
              </a:defRPr>
            </a:pPr>
            <a:endParaRPr lang="es-CL"/>
          </a:p>
        </c:txPr>
        <c:crossAx val="177265664"/>
        <c:crosses val="autoZero"/>
        <c:auto val="1"/>
        <c:lblAlgn val="ctr"/>
        <c:lblOffset val="100"/>
        <c:noMultiLvlLbl val="0"/>
      </c:catAx>
      <c:valAx>
        <c:axId val="177265664"/>
        <c:scaling>
          <c:orientation val="minMax"/>
        </c:scaling>
        <c:delete val="0"/>
        <c:axPos val="l"/>
        <c:majorGridlines/>
        <c:numFmt formatCode="General" sourceLinked="1"/>
        <c:majorTickMark val="out"/>
        <c:minorTickMark val="none"/>
        <c:tickLblPos val="nextTo"/>
        <c:txPr>
          <a:bodyPr/>
          <a:lstStyle/>
          <a:p>
            <a:pPr>
              <a:defRPr sz="1600">
                <a:latin typeface="Riviera Nights" panose="020B0504000000000000" pitchFamily="34" charset="0"/>
              </a:defRPr>
            </a:pPr>
            <a:endParaRPr lang="es-CL"/>
          </a:p>
        </c:txPr>
        <c:crossAx val="177264128"/>
        <c:crosses val="autoZero"/>
        <c:crossBetween val="between"/>
      </c:valAx>
      <c:serAx>
        <c:axId val="200233856"/>
        <c:scaling>
          <c:orientation val="minMax"/>
        </c:scaling>
        <c:delete val="0"/>
        <c:axPos val="b"/>
        <c:majorTickMark val="out"/>
        <c:minorTickMark val="none"/>
        <c:tickLblPos val="nextTo"/>
        <c:txPr>
          <a:bodyPr/>
          <a:lstStyle/>
          <a:p>
            <a:pPr>
              <a:defRPr sz="1600">
                <a:latin typeface="Riviera Nights" panose="020B0504000000000000" pitchFamily="34" charset="0"/>
              </a:defRPr>
            </a:pPr>
            <a:endParaRPr lang="es-CL"/>
          </a:p>
        </c:txPr>
        <c:crossAx val="177265664"/>
        <c:crosses val="autoZero"/>
      </c:serAx>
      <c:spPr>
        <a:noFill/>
        <a:ln>
          <a:noFill/>
        </a:ln>
      </c:spPr>
    </c:plotArea>
    <c:plotVisOnly val="1"/>
    <c:dispBlanksAs val="gap"/>
    <c:showDLblsOverMax val="0"/>
  </c:chart>
  <c:spPr>
    <a:noFill/>
    <a:ln>
      <a:noFill/>
    </a:ln>
  </c:spPr>
  <c:externalData r:id="rId1">
    <c:autoUpdate val="1"/>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manualLayout>
          <c:layoutTarget val="inner"/>
          <c:xMode val="edge"/>
          <c:yMode val="edge"/>
          <c:x val="5.8099518810148729E-2"/>
          <c:y val="2.8350846388103926E-2"/>
          <c:w val="0.89745603674540686"/>
          <c:h val="0.95486010101010099"/>
        </c:manualLayout>
      </c:layout>
      <c:lineChart>
        <c:grouping val="stacked"/>
        <c:varyColors val="0"/>
        <c:ser>
          <c:idx val="0"/>
          <c:order val="0"/>
          <c:tx>
            <c:v>Balance Fiscal (% del PIB)</c:v>
          </c:tx>
          <c:spPr>
            <a:ln>
              <a:solidFill>
                <a:srgbClr val="0071CE"/>
              </a:solidFill>
            </a:ln>
          </c:spPr>
          <c:marker>
            <c:spPr>
              <a:solidFill>
                <a:schemeClr val="accent1"/>
              </a:solidFill>
              <a:ln>
                <a:solidFill>
                  <a:srgbClr val="0071CE"/>
                </a:solidFill>
              </a:ln>
            </c:spPr>
          </c:marker>
          <c:cat>
            <c:strRef>
              <c:f>'Fiscal Balance'!$A$1:$A$10</c:f>
              <c:strCache>
                <c:ptCount val="10"/>
                <c:pt idx="0">
                  <c:v>2016</c:v>
                </c:pt>
                <c:pt idx="1">
                  <c:v>2017</c:v>
                </c:pt>
                <c:pt idx="2">
                  <c:v>2018</c:v>
                </c:pt>
                <c:pt idx="3">
                  <c:v>2019</c:v>
                </c:pt>
                <c:pt idx="4">
                  <c:v>2020</c:v>
                </c:pt>
                <c:pt idx="5">
                  <c:v>2021</c:v>
                </c:pt>
                <c:pt idx="6">
                  <c:v>2022</c:v>
                </c:pt>
                <c:pt idx="7">
                  <c:v>2023</c:v>
                </c:pt>
                <c:pt idx="8">
                  <c:v>2024</c:v>
                </c:pt>
                <c:pt idx="9">
                  <c:v>2025*</c:v>
                </c:pt>
              </c:strCache>
            </c:strRef>
          </c:cat>
          <c:val>
            <c:numRef>
              <c:f>'Fiscal Balance'!$B$1:$B$10</c:f>
              <c:numCache>
                <c:formatCode>General</c:formatCode>
                <c:ptCount val="10"/>
                <c:pt idx="0">
                  <c:v>-2.7</c:v>
                </c:pt>
                <c:pt idx="1">
                  <c:v>-2.8</c:v>
                </c:pt>
                <c:pt idx="2">
                  <c:v>-1.6</c:v>
                </c:pt>
                <c:pt idx="3">
                  <c:v>-2.8</c:v>
                </c:pt>
                <c:pt idx="4">
                  <c:v>-7.3</c:v>
                </c:pt>
                <c:pt idx="5">
                  <c:v>-7.7</c:v>
                </c:pt>
                <c:pt idx="6">
                  <c:v>1.1000000000000001</c:v>
                </c:pt>
                <c:pt idx="7">
                  <c:v>-2.4</c:v>
                </c:pt>
                <c:pt idx="8">
                  <c:v>-2.8</c:v>
                </c:pt>
                <c:pt idx="9">
                  <c:v>-1.5</c:v>
                </c:pt>
              </c:numCache>
            </c:numRef>
          </c:val>
          <c:smooth val="0"/>
          <c:extLst>
            <c:ext xmlns:c16="http://schemas.microsoft.com/office/drawing/2014/chart" uri="{C3380CC4-5D6E-409C-BE32-E72D297353CC}">
              <c16:uniqueId val="{00000000-644A-4670-A42A-4E5A9F578D65}"/>
            </c:ext>
          </c:extLst>
        </c:ser>
        <c:dLbls>
          <c:showLegendKey val="0"/>
          <c:showVal val="0"/>
          <c:showCatName val="0"/>
          <c:showSerName val="0"/>
          <c:showPercent val="0"/>
          <c:showBubbleSize val="0"/>
        </c:dLbls>
        <c:marker val="1"/>
        <c:smooth val="0"/>
        <c:axId val="200088960"/>
        <c:axId val="200742400"/>
      </c:lineChart>
      <c:catAx>
        <c:axId val="200088960"/>
        <c:scaling>
          <c:orientation val="minMax"/>
        </c:scaling>
        <c:delete val="0"/>
        <c:axPos val="b"/>
        <c:numFmt formatCode="General" sourceLinked="1"/>
        <c:majorTickMark val="none"/>
        <c:minorTickMark val="none"/>
        <c:tickLblPos val="nextTo"/>
        <c:txPr>
          <a:bodyPr/>
          <a:lstStyle/>
          <a:p>
            <a:pPr>
              <a:defRPr sz="1600">
                <a:latin typeface="Riviera Nights" panose="020B0504000000000000" pitchFamily="34" charset="0"/>
              </a:defRPr>
            </a:pPr>
            <a:endParaRPr lang="es-CL"/>
          </a:p>
        </c:txPr>
        <c:crossAx val="200742400"/>
        <c:crosses val="autoZero"/>
        <c:auto val="1"/>
        <c:lblAlgn val="ctr"/>
        <c:lblOffset val="100"/>
        <c:noMultiLvlLbl val="0"/>
      </c:catAx>
      <c:valAx>
        <c:axId val="200742400"/>
        <c:scaling>
          <c:orientation val="minMax"/>
        </c:scaling>
        <c:delete val="0"/>
        <c:axPos val="l"/>
        <c:numFmt formatCode="General" sourceLinked="1"/>
        <c:majorTickMark val="none"/>
        <c:minorTickMark val="none"/>
        <c:tickLblPos val="nextTo"/>
        <c:txPr>
          <a:bodyPr/>
          <a:lstStyle/>
          <a:p>
            <a:pPr>
              <a:defRPr sz="1600">
                <a:latin typeface="Riviera Nights" panose="020B0504000000000000" pitchFamily="34" charset="0"/>
              </a:defRPr>
            </a:pPr>
            <a:endParaRPr lang="es-CL"/>
          </a:p>
        </c:txPr>
        <c:crossAx val="200088960"/>
        <c:crosses val="autoZero"/>
        <c:crossBetween val="between"/>
      </c:valAx>
    </c:plotArea>
    <c:plotVisOnly val="1"/>
    <c:dispBlanksAs val="zero"/>
    <c:showDLblsOverMax val="0"/>
  </c:chart>
  <c:externalData r:id="rId1">
    <c:autoUpdate val="1"/>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lineChart>
        <c:grouping val="standard"/>
        <c:varyColors val="0"/>
        <c:ser>
          <c:idx val="0"/>
          <c:order val="0"/>
          <c:tx>
            <c:strRef>
              <c:f>'Selective Share Price'!$C$1</c:f>
              <c:strCache>
                <c:ptCount val="1"/>
                <c:pt idx="0">
                  <c:v>Monthly variation</c:v>
                </c:pt>
              </c:strCache>
            </c:strRef>
          </c:tx>
          <c:spPr>
            <a:ln>
              <a:solidFill>
                <a:srgbClr val="0071CE"/>
              </a:solidFill>
            </a:ln>
          </c:spPr>
          <c:marker>
            <c:spPr>
              <a:solidFill>
                <a:srgbClr val="0071CE"/>
              </a:solidFill>
              <a:ln>
                <a:solidFill>
                  <a:srgbClr val="0071CE"/>
                </a:solidFill>
              </a:ln>
            </c:spPr>
          </c:marker>
          <c:cat>
            <c:multiLvlStrRef>
              <c:f>'Selective Share Price'!$A$2:$B$13</c:f>
              <c:multiLvlStrCache>
                <c:ptCount val="12"/>
                <c:lvl>
                  <c:pt idx="0">
                    <c:v>Aug</c:v>
                  </c:pt>
                  <c:pt idx="1">
                    <c:v>Sep</c:v>
                  </c:pt>
                  <c:pt idx="2">
                    <c:v>Oct</c:v>
                  </c:pt>
                  <c:pt idx="3">
                    <c:v>Nov</c:v>
                  </c:pt>
                  <c:pt idx="4">
                    <c:v>Dec</c:v>
                  </c:pt>
                  <c:pt idx="5">
                    <c:v>Jan</c:v>
                  </c:pt>
                  <c:pt idx="6">
                    <c:v>Feb</c:v>
                  </c:pt>
                  <c:pt idx="7">
                    <c:v>Mar</c:v>
                  </c:pt>
                  <c:pt idx="8">
                    <c:v>Apr</c:v>
                  </c:pt>
                  <c:pt idx="9">
                    <c:v>May</c:v>
                  </c:pt>
                  <c:pt idx="10">
                    <c:v>Jun</c:v>
                  </c:pt>
                  <c:pt idx="11">
                    <c:v>Jul</c:v>
                  </c:pt>
                </c:lvl>
                <c:lvl>
                  <c:pt idx="0">
                    <c:v>2024</c:v>
                  </c:pt>
                  <c:pt idx="5">
                    <c:v>2025</c:v>
                  </c:pt>
                </c:lvl>
              </c:multiLvlStrCache>
            </c:multiLvlStrRef>
          </c:cat>
          <c:val>
            <c:numRef>
              <c:f>'Selective Share Price'!$C$2:$C$13</c:f>
              <c:numCache>
                <c:formatCode>General</c:formatCode>
                <c:ptCount val="12"/>
                <c:pt idx="0">
                  <c:v>0.3</c:v>
                </c:pt>
                <c:pt idx="1">
                  <c:v>0.47</c:v>
                </c:pt>
                <c:pt idx="2">
                  <c:v>0.92</c:v>
                </c:pt>
                <c:pt idx="3">
                  <c:v>0.4</c:v>
                </c:pt>
                <c:pt idx="4">
                  <c:v>2.0299999999999998</c:v>
                </c:pt>
                <c:pt idx="5">
                  <c:v>7.3</c:v>
                </c:pt>
                <c:pt idx="6">
                  <c:v>1.84</c:v>
                </c:pt>
                <c:pt idx="7">
                  <c:v>4.57</c:v>
                </c:pt>
                <c:pt idx="8">
                  <c:v>4.87</c:v>
                </c:pt>
                <c:pt idx="9">
                  <c:v>0.08</c:v>
                </c:pt>
                <c:pt idx="10">
                  <c:v>2.4900000000000002</c:v>
                </c:pt>
                <c:pt idx="11">
                  <c:v>-0.75</c:v>
                </c:pt>
              </c:numCache>
            </c:numRef>
          </c:val>
          <c:smooth val="0"/>
          <c:extLst>
            <c:ext xmlns:c16="http://schemas.microsoft.com/office/drawing/2014/chart" uri="{C3380CC4-5D6E-409C-BE32-E72D297353CC}">
              <c16:uniqueId val="{00000000-3FE5-4EC0-B07E-49F70C144B32}"/>
            </c:ext>
          </c:extLst>
        </c:ser>
        <c:ser>
          <c:idx val="1"/>
          <c:order val="1"/>
          <c:tx>
            <c:strRef>
              <c:f>'Selective Share Price'!$D$1</c:f>
              <c:strCache>
                <c:ptCount val="1"/>
                <c:pt idx="0">
                  <c:v>12-monthly variation</c:v>
                </c:pt>
              </c:strCache>
            </c:strRef>
          </c:tx>
          <c:spPr>
            <a:ln>
              <a:solidFill>
                <a:srgbClr val="DA5856"/>
              </a:solidFill>
            </a:ln>
          </c:spPr>
          <c:marker>
            <c:spPr>
              <a:solidFill>
                <a:srgbClr val="DA5856"/>
              </a:solidFill>
              <a:ln>
                <a:solidFill>
                  <a:srgbClr val="DA5856"/>
                </a:solidFill>
              </a:ln>
            </c:spPr>
          </c:marker>
          <c:cat>
            <c:multiLvlStrRef>
              <c:f>'Selective Share Price'!$A$2:$B$13</c:f>
              <c:multiLvlStrCache>
                <c:ptCount val="12"/>
                <c:lvl>
                  <c:pt idx="0">
                    <c:v>Aug</c:v>
                  </c:pt>
                  <c:pt idx="1">
                    <c:v>Sep</c:v>
                  </c:pt>
                  <c:pt idx="2">
                    <c:v>Oct</c:v>
                  </c:pt>
                  <c:pt idx="3">
                    <c:v>Nov</c:v>
                  </c:pt>
                  <c:pt idx="4">
                    <c:v>Dec</c:v>
                  </c:pt>
                  <c:pt idx="5">
                    <c:v>Jan</c:v>
                  </c:pt>
                  <c:pt idx="6">
                    <c:v>Feb</c:v>
                  </c:pt>
                  <c:pt idx="7">
                    <c:v>Mar</c:v>
                  </c:pt>
                  <c:pt idx="8">
                    <c:v>Apr</c:v>
                  </c:pt>
                  <c:pt idx="9">
                    <c:v>May</c:v>
                  </c:pt>
                  <c:pt idx="10">
                    <c:v>Jun</c:v>
                  </c:pt>
                  <c:pt idx="11">
                    <c:v>Jul</c:v>
                  </c:pt>
                </c:lvl>
                <c:lvl>
                  <c:pt idx="0">
                    <c:v>2024</c:v>
                  </c:pt>
                  <c:pt idx="5">
                    <c:v>2025</c:v>
                  </c:pt>
                </c:lvl>
              </c:multiLvlStrCache>
            </c:multiLvlStrRef>
          </c:cat>
          <c:val>
            <c:numRef>
              <c:f>'Selective Share Price'!$D$2:$D$13</c:f>
              <c:numCache>
                <c:formatCode>General</c:formatCode>
                <c:ptCount val="12"/>
                <c:pt idx="0">
                  <c:v>7.5</c:v>
                </c:pt>
                <c:pt idx="1">
                  <c:v>11.27</c:v>
                </c:pt>
                <c:pt idx="2">
                  <c:v>21.13</c:v>
                </c:pt>
                <c:pt idx="3">
                  <c:v>13.03</c:v>
                </c:pt>
                <c:pt idx="4">
                  <c:v>8.27</c:v>
                </c:pt>
                <c:pt idx="5">
                  <c:v>20.25</c:v>
                </c:pt>
                <c:pt idx="6">
                  <c:v>13.68</c:v>
                </c:pt>
                <c:pt idx="7">
                  <c:v>15.41</c:v>
                </c:pt>
                <c:pt idx="8">
                  <c:v>23.48</c:v>
                </c:pt>
                <c:pt idx="9">
                  <c:v>21.33</c:v>
                </c:pt>
                <c:pt idx="10">
                  <c:v>28.59</c:v>
                </c:pt>
                <c:pt idx="11">
                  <c:v>27.1</c:v>
                </c:pt>
              </c:numCache>
            </c:numRef>
          </c:val>
          <c:smooth val="0"/>
          <c:extLst>
            <c:ext xmlns:c16="http://schemas.microsoft.com/office/drawing/2014/chart" uri="{C3380CC4-5D6E-409C-BE32-E72D297353CC}">
              <c16:uniqueId val="{00000001-3FE5-4EC0-B07E-49F70C144B32}"/>
            </c:ext>
          </c:extLst>
        </c:ser>
        <c:dLbls>
          <c:showLegendKey val="0"/>
          <c:showVal val="0"/>
          <c:showCatName val="0"/>
          <c:showSerName val="0"/>
          <c:showPercent val="0"/>
          <c:showBubbleSize val="0"/>
        </c:dLbls>
        <c:marker val="1"/>
        <c:smooth val="0"/>
        <c:axId val="200801280"/>
        <c:axId val="200831744"/>
      </c:lineChart>
      <c:catAx>
        <c:axId val="200801280"/>
        <c:scaling>
          <c:orientation val="minMax"/>
        </c:scaling>
        <c:delete val="0"/>
        <c:axPos val="b"/>
        <c:numFmt formatCode="General" sourceLinked="0"/>
        <c:majorTickMark val="none"/>
        <c:minorTickMark val="none"/>
        <c:tickLblPos val="low"/>
        <c:txPr>
          <a:bodyPr rot="0" vert="horz" anchor="ctr" anchorCtr="1"/>
          <a:lstStyle/>
          <a:p>
            <a:pPr>
              <a:defRPr sz="1600">
                <a:latin typeface="Riviera Nights" panose="020B0504000000000000" pitchFamily="34" charset="0"/>
              </a:defRPr>
            </a:pPr>
            <a:endParaRPr lang="es-CL"/>
          </a:p>
        </c:txPr>
        <c:crossAx val="200831744"/>
        <c:crosses val="autoZero"/>
        <c:auto val="1"/>
        <c:lblAlgn val="ctr"/>
        <c:lblOffset val="100"/>
        <c:noMultiLvlLbl val="0"/>
      </c:catAx>
      <c:valAx>
        <c:axId val="200831744"/>
        <c:scaling>
          <c:orientation val="minMax"/>
        </c:scaling>
        <c:delete val="0"/>
        <c:axPos val="l"/>
        <c:numFmt formatCode="General" sourceLinked="1"/>
        <c:majorTickMark val="none"/>
        <c:minorTickMark val="none"/>
        <c:tickLblPos val="nextTo"/>
        <c:txPr>
          <a:bodyPr/>
          <a:lstStyle/>
          <a:p>
            <a:pPr>
              <a:defRPr sz="1600">
                <a:latin typeface="Riviera Nights" panose="020B0504000000000000" pitchFamily="34" charset="0"/>
              </a:defRPr>
            </a:pPr>
            <a:endParaRPr lang="es-CL"/>
          </a:p>
        </c:txPr>
        <c:crossAx val="200801280"/>
        <c:crosses val="autoZero"/>
        <c:crossBetween val="between"/>
      </c:valAx>
    </c:plotArea>
    <c:legend>
      <c:legendPos val="b"/>
      <c:overlay val="0"/>
      <c:txPr>
        <a:bodyPr/>
        <a:lstStyle/>
        <a:p>
          <a:pPr>
            <a:defRPr sz="1600">
              <a:latin typeface="Riviera Nights" panose="020B0504000000000000" pitchFamily="34" charset="0"/>
            </a:defRPr>
          </a:pPr>
          <a:endParaRPr lang="es-CL"/>
        </a:p>
      </c:txPr>
    </c:legend>
    <c:plotVisOnly val="1"/>
    <c:dispBlanksAs val="gap"/>
    <c:showDLblsOverMax val="0"/>
  </c:chart>
  <c:externalData r:id="rId1">
    <c:autoUpdate val="1"/>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lineChart>
        <c:grouping val="standard"/>
        <c:varyColors val="0"/>
        <c:ser>
          <c:idx val="0"/>
          <c:order val="0"/>
          <c:tx>
            <c:strRef>
              <c:f>'Exports and Imports'!$C$1</c:f>
              <c:strCache>
                <c:ptCount val="1"/>
                <c:pt idx="0">
                  <c:v>Exportations</c:v>
                </c:pt>
              </c:strCache>
            </c:strRef>
          </c:tx>
          <c:spPr>
            <a:ln>
              <a:solidFill>
                <a:srgbClr val="0071CE"/>
              </a:solidFill>
            </a:ln>
          </c:spPr>
          <c:marker>
            <c:spPr>
              <a:solidFill>
                <a:srgbClr val="0071CE"/>
              </a:solidFill>
              <a:ln>
                <a:solidFill>
                  <a:srgbClr val="0071CE"/>
                </a:solidFill>
              </a:ln>
            </c:spPr>
          </c:marker>
          <c:cat>
            <c:multiLvlStrRef>
              <c:f>'Exports and Imports'!$A$2:$B$13</c:f>
              <c:multiLvlStrCache>
                <c:ptCount val="12"/>
                <c:lvl>
                  <c:pt idx="0">
                    <c:v>Aug</c:v>
                  </c:pt>
                  <c:pt idx="1">
                    <c:v>Sep</c:v>
                  </c:pt>
                  <c:pt idx="2">
                    <c:v>Oct</c:v>
                  </c:pt>
                  <c:pt idx="3">
                    <c:v>Nov</c:v>
                  </c:pt>
                  <c:pt idx="4">
                    <c:v>Dec</c:v>
                  </c:pt>
                  <c:pt idx="5">
                    <c:v>Jan</c:v>
                  </c:pt>
                  <c:pt idx="6">
                    <c:v>Feb</c:v>
                  </c:pt>
                  <c:pt idx="7">
                    <c:v>Mar</c:v>
                  </c:pt>
                  <c:pt idx="8">
                    <c:v>Apr</c:v>
                  </c:pt>
                  <c:pt idx="9">
                    <c:v>May</c:v>
                  </c:pt>
                  <c:pt idx="10">
                    <c:v>Jun</c:v>
                  </c:pt>
                  <c:pt idx="11">
                    <c:v>Jul</c:v>
                  </c:pt>
                </c:lvl>
                <c:lvl>
                  <c:pt idx="0">
                    <c:v>2024</c:v>
                  </c:pt>
                  <c:pt idx="5">
                    <c:v>2025</c:v>
                  </c:pt>
                </c:lvl>
              </c:multiLvlStrCache>
            </c:multiLvlStrRef>
          </c:cat>
          <c:val>
            <c:numRef>
              <c:f>'Exports and Imports'!$C$2:$C$13</c:f>
              <c:numCache>
                <c:formatCode>General</c:formatCode>
                <c:ptCount val="12"/>
                <c:pt idx="0">
                  <c:v>7995</c:v>
                </c:pt>
                <c:pt idx="1">
                  <c:v>7798</c:v>
                </c:pt>
                <c:pt idx="2">
                  <c:v>8306</c:v>
                </c:pt>
                <c:pt idx="3">
                  <c:v>7862</c:v>
                </c:pt>
                <c:pt idx="4">
                  <c:v>9511</c:v>
                </c:pt>
                <c:pt idx="5">
                  <c:v>10431</c:v>
                </c:pt>
                <c:pt idx="6">
                  <c:v>7956</c:v>
                </c:pt>
                <c:pt idx="7">
                  <c:v>8661</c:v>
                </c:pt>
                <c:pt idx="8">
                  <c:v>8956</c:v>
                </c:pt>
                <c:pt idx="9">
                  <c:v>8490</c:v>
                </c:pt>
                <c:pt idx="10">
                  <c:v>8290</c:v>
                </c:pt>
                <c:pt idx="11">
                  <c:v>8144</c:v>
                </c:pt>
              </c:numCache>
            </c:numRef>
          </c:val>
          <c:smooth val="0"/>
          <c:extLst>
            <c:ext xmlns:c16="http://schemas.microsoft.com/office/drawing/2014/chart" uri="{C3380CC4-5D6E-409C-BE32-E72D297353CC}">
              <c16:uniqueId val="{00000000-82DE-45D6-BD7C-0719B452BA5F}"/>
            </c:ext>
          </c:extLst>
        </c:ser>
        <c:ser>
          <c:idx val="1"/>
          <c:order val="1"/>
          <c:tx>
            <c:strRef>
              <c:f>'Exports and Imports'!$D$1</c:f>
              <c:strCache>
                <c:ptCount val="1"/>
                <c:pt idx="0">
                  <c:v>Importations</c:v>
                </c:pt>
              </c:strCache>
            </c:strRef>
          </c:tx>
          <c:spPr>
            <a:ln>
              <a:solidFill>
                <a:srgbClr val="DA5856"/>
              </a:solidFill>
            </a:ln>
          </c:spPr>
          <c:marker>
            <c:spPr>
              <a:solidFill>
                <a:srgbClr val="DA5856"/>
              </a:solidFill>
              <a:ln>
                <a:solidFill>
                  <a:srgbClr val="DA5856"/>
                </a:solidFill>
              </a:ln>
            </c:spPr>
          </c:marker>
          <c:cat>
            <c:multiLvlStrRef>
              <c:f>'Exports and Imports'!$A$2:$B$13</c:f>
              <c:multiLvlStrCache>
                <c:ptCount val="12"/>
                <c:lvl>
                  <c:pt idx="0">
                    <c:v>Aug</c:v>
                  </c:pt>
                  <c:pt idx="1">
                    <c:v>Sep</c:v>
                  </c:pt>
                  <c:pt idx="2">
                    <c:v>Oct</c:v>
                  </c:pt>
                  <c:pt idx="3">
                    <c:v>Nov</c:v>
                  </c:pt>
                  <c:pt idx="4">
                    <c:v>Dec</c:v>
                  </c:pt>
                  <c:pt idx="5">
                    <c:v>Jan</c:v>
                  </c:pt>
                  <c:pt idx="6">
                    <c:v>Feb</c:v>
                  </c:pt>
                  <c:pt idx="7">
                    <c:v>Mar</c:v>
                  </c:pt>
                  <c:pt idx="8">
                    <c:v>Apr</c:v>
                  </c:pt>
                  <c:pt idx="9">
                    <c:v>May</c:v>
                  </c:pt>
                  <c:pt idx="10">
                    <c:v>Jun</c:v>
                  </c:pt>
                  <c:pt idx="11">
                    <c:v>Jul</c:v>
                  </c:pt>
                </c:lvl>
                <c:lvl>
                  <c:pt idx="0">
                    <c:v>2024</c:v>
                  </c:pt>
                  <c:pt idx="5">
                    <c:v>2025</c:v>
                  </c:pt>
                </c:lvl>
              </c:multiLvlStrCache>
            </c:multiLvlStrRef>
          </c:cat>
          <c:val>
            <c:numRef>
              <c:f>'Exports and Imports'!$D$2:$D$13</c:f>
              <c:numCache>
                <c:formatCode>General</c:formatCode>
                <c:ptCount val="12"/>
                <c:pt idx="0">
                  <c:v>6791</c:v>
                </c:pt>
                <c:pt idx="1">
                  <c:v>6031</c:v>
                </c:pt>
                <c:pt idx="2">
                  <c:v>7144</c:v>
                </c:pt>
                <c:pt idx="3">
                  <c:v>6564</c:v>
                </c:pt>
                <c:pt idx="4">
                  <c:v>7215</c:v>
                </c:pt>
                <c:pt idx="5">
                  <c:v>7054</c:v>
                </c:pt>
                <c:pt idx="6">
                  <c:v>6325</c:v>
                </c:pt>
                <c:pt idx="7">
                  <c:v>6784</c:v>
                </c:pt>
                <c:pt idx="8">
                  <c:v>7033</c:v>
                </c:pt>
                <c:pt idx="9">
                  <c:v>6973</c:v>
                </c:pt>
                <c:pt idx="10">
                  <c:v>6959</c:v>
                </c:pt>
                <c:pt idx="11">
                  <c:v>8207</c:v>
                </c:pt>
              </c:numCache>
            </c:numRef>
          </c:val>
          <c:smooth val="0"/>
          <c:extLst>
            <c:ext xmlns:c16="http://schemas.microsoft.com/office/drawing/2014/chart" uri="{C3380CC4-5D6E-409C-BE32-E72D297353CC}">
              <c16:uniqueId val="{00000001-82DE-45D6-BD7C-0719B452BA5F}"/>
            </c:ext>
          </c:extLst>
        </c:ser>
        <c:dLbls>
          <c:showLegendKey val="0"/>
          <c:showVal val="0"/>
          <c:showCatName val="0"/>
          <c:showSerName val="0"/>
          <c:showPercent val="0"/>
          <c:showBubbleSize val="0"/>
        </c:dLbls>
        <c:marker val="1"/>
        <c:smooth val="0"/>
        <c:axId val="200866816"/>
        <c:axId val="200864896"/>
      </c:lineChart>
      <c:catAx>
        <c:axId val="200866816"/>
        <c:scaling>
          <c:orientation val="minMax"/>
        </c:scaling>
        <c:delete val="0"/>
        <c:axPos val="b"/>
        <c:numFmt formatCode="General" sourceLinked="0"/>
        <c:majorTickMark val="none"/>
        <c:minorTickMark val="none"/>
        <c:tickLblPos val="nextTo"/>
        <c:txPr>
          <a:bodyPr/>
          <a:lstStyle/>
          <a:p>
            <a:pPr>
              <a:defRPr sz="1600">
                <a:latin typeface="Riviera Nights" panose="020B0504000000000000" pitchFamily="34" charset="0"/>
              </a:defRPr>
            </a:pPr>
            <a:endParaRPr lang="es-CL"/>
          </a:p>
        </c:txPr>
        <c:crossAx val="200864896"/>
        <c:crosses val="autoZero"/>
        <c:auto val="1"/>
        <c:lblAlgn val="ctr"/>
        <c:lblOffset val="100"/>
        <c:noMultiLvlLbl val="0"/>
      </c:catAx>
      <c:valAx>
        <c:axId val="200864896"/>
        <c:scaling>
          <c:orientation val="minMax"/>
        </c:scaling>
        <c:delete val="0"/>
        <c:axPos val="l"/>
        <c:numFmt formatCode="General" sourceLinked="1"/>
        <c:majorTickMark val="none"/>
        <c:minorTickMark val="none"/>
        <c:tickLblPos val="nextTo"/>
        <c:txPr>
          <a:bodyPr/>
          <a:lstStyle/>
          <a:p>
            <a:pPr>
              <a:defRPr sz="1600">
                <a:latin typeface="Riviera Nights" panose="020B0504000000000000" pitchFamily="34" charset="0"/>
              </a:defRPr>
            </a:pPr>
            <a:endParaRPr lang="es-CL"/>
          </a:p>
        </c:txPr>
        <c:crossAx val="200866816"/>
        <c:crosses val="autoZero"/>
        <c:crossBetween val="between"/>
      </c:valAx>
      <c:spPr>
        <a:noFill/>
      </c:spPr>
    </c:plotArea>
    <c:legend>
      <c:legendPos val="b"/>
      <c:overlay val="0"/>
      <c:txPr>
        <a:bodyPr/>
        <a:lstStyle/>
        <a:p>
          <a:pPr>
            <a:defRPr sz="1600">
              <a:latin typeface="Riviera Nights" panose="020B0504000000000000" pitchFamily="34" charset="0"/>
            </a:defRPr>
          </a:pPr>
          <a:endParaRPr lang="es-CL"/>
        </a:p>
      </c:txPr>
    </c:legend>
    <c:plotVisOnly val="1"/>
    <c:dispBlanksAs val="gap"/>
    <c:showDLblsOverMax val="0"/>
  </c:chart>
  <c:spPr>
    <a:noFill/>
    <a:ln>
      <a:noFill/>
    </a:ln>
  </c:spPr>
  <c:externalData r:id="rId1">
    <c:autoUpdate val="1"/>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44"/>
    </mc:Choice>
    <mc:Fallback>
      <c:style val="44"/>
    </mc:Fallback>
  </mc:AlternateContent>
  <c:chart>
    <c:autoTitleDeleted val="1"/>
    <c:view3D>
      <c:rotX val="15"/>
      <c:rotY val="20"/>
      <c:rAngAx val="1"/>
    </c:view3D>
    <c:floor>
      <c:thickness val="0"/>
      <c:spPr>
        <a:noFill/>
        <a:ln w="25400">
          <a:noFill/>
        </a:ln>
      </c:spPr>
    </c:floor>
    <c:sideWall>
      <c:thickness val="0"/>
      <c:spPr>
        <a:noFill/>
      </c:spPr>
    </c:sideWall>
    <c:backWall>
      <c:thickness val="0"/>
      <c:spPr>
        <a:noFill/>
      </c:spPr>
    </c:backWall>
    <c:plotArea>
      <c:layout/>
      <c:bar3DChart>
        <c:barDir val="col"/>
        <c:grouping val="clustered"/>
        <c:varyColors val="0"/>
        <c:ser>
          <c:idx val="0"/>
          <c:order val="0"/>
          <c:spPr>
            <a:solidFill>
              <a:srgbClr val="0071CE"/>
            </a:solidFill>
            <a:scene3d>
              <a:camera prst="orthographicFront"/>
              <a:lightRig rig="threePt" dir="t"/>
            </a:scene3d>
            <a:sp3d>
              <a:bevelT w="139700" h="139700"/>
            </a:sp3d>
          </c:spPr>
          <c:invertIfNegative val="0"/>
          <c:cat>
            <c:multiLvlStrRef>
              <c:f>'Quarterly Trade Balance'!$A$1:$B$12</c:f>
              <c:multiLvlStrCache>
                <c:ptCount val="12"/>
                <c:lvl>
                  <c:pt idx="0">
                    <c:v>QIII</c:v>
                  </c:pt>
                  <c:pt idx="1">
                    <c:v>QIV</c:v>
                  </c:pt>
                  <c:pt idx="2">
                    <c:v>QI</c:v>
                  </c:pt>
                  <c:pt idx="3">
                    <c:v>QII</c:v>
                  </c:pt>
                  <c:pt idx="4">
                    <c:v>QIII</c:v>
                  </c:pt>
                  <c:pt idx="5">
                    <c:v>QIV</c:v>
                  </c:pt>
                  <c:pt idx="6">
                    <c:v>QI</c:v>
                  </c:pt>
                  <c:pt idx="7">
                    <c:v>QII</c:v>
                  </c:pt>
                  <c:pt idx="8">
                    <c:v>QIII</c:v>
                  </c:pt>
                  <c:pt idx="9">
                    <c:v>QIV</c:v>
                  </c:pt>
                  <c:pt idx="10">
                    <c:v>QI</c:v>
                  </c:pt>
                  <c:pt idx="11">
                    <c:v>QII</c:v>
                  </c:pt>
                </c:lvl>
                <c:lvl>
                  <c:pt idx="0">
                    <c:v>2022</c:v>
                  </c:pt>
                  <c:pt idx="2">
                    <c:v>2023</c:v>
                  </c:pt>
                  <c:pt idx="6">
                    <c:v>2024</c:v>
                  </c:pt>
                  <c:pt idx="10">
                    <c:v>2025</c:v>
                  </c:pt>
                </c:lvl>
              </c:multiLvlStrCache>
            </c:multiLvlStrRef>
          </c:cat>
          <c:val>
            <c:numRef>
              <c:f>'Quarterly Trade Balance'!$C$1:$C$12</c:f>
              <c:numCache>
                <c:formatCode>General</c:formatCode>
                <c:ptCount val="12"/>
                <c:pt idx="0">
                  <c:v>-1046</c:v>
                </c:pt>
                <c:pt idx="1">
                  <c:v>3804</c:v>
                </c:pt>
                <c:pt idx="2">
                  <c:v>6333</c:v>
                </c:pt>
                <c:pt idx="3">
                  <c:v>2797</c:v>
                </c:pt>
                <c:pt idx="4">
                  <c:v>1147</c:v>
                </c:pt>
                <c:pt idx="5">
                  <c:v>3532</c:v>
                </c:pt>
                <c:pt idx="6">
                  <c:v>6935</c:v>
                </c:pt>
                <c:pt idx="7">
                  <c:v>5262</c:v>
                </c:pt>
                <c:pt idx="8">
                  <c:v>4079</c:v>
                </c:pt>
                <c:pt idx="9">
                  <c:v>4756</c:v>
                </c:pt>
                <c:pt idx="10">
                  <c:v>6883</c:v>
                </c:pt>
                <c:pt idx="11">
                  <c:v>4771</c:v>
                </c:pt>
              </c:numCache>
            </c:numRef>
          </c:val>
          <c:extLst>
            <c:ext xmlns:c16="http://schemas.microsoft.com/office/drawing/2014/chart" uri="{C3380CC4-5D6E-409C-BE32-E72D297353CC}">
              <c16:uniqueId val="{00000000-2717-4A08-8362-9B0C43857F25}"/>
            </c:ext>
          </c:extLst>
        </c:ser>
        <c:dLbls>
          <c:showLegendKey val="0"/>
          <c:showVal val="0"/>
          <c:showCatName val="0"/>
          <c:showSerName val="0"/>
          <c:showPercent val="0"/>
          <c:showBubbleSize val="0"/>
        </c:dLbls>
        <c:gapWidth val="0"/>
        <c:gapDepth val="0"/>
        <c:shape val="box"/>
        <c:axId val="200710400"/>
        <c:axId val="200876032"/>
        <c:axId val="0"/>
      </c:bar3DChart>
      <c:catAx>
        <c:axId val="200710400"/>
        <c:scaling>
          <c:orientation val="minMax"/>
        </c:scaling>
        <c:delete val="0"/>
        <c:axPos val="b"/>
        <c:numFmt formatCode="General" sourceLinked="0"/>
        <c:majorTickMark val="none"/>
        <c:minorTickMark val="none"/>
        <c:tickLblPos val="nextTo"/>
        <c:txPr>
          <a:bodyPr/>
          <a:lstStyle/>
          <a:p>
            <a:pPr>
              <a:defRPr sz="1600" baseline="0">
                <a:solidFill>
                  <a:schemeClr val="tx1"/>
                </a:solidFill>
                <a:latin typeface="Riviera Nights" panose="020B0504000000000000" pitchFamily="34" charset="0"/>
              </a:defRPr>
            </a:pPr>
            <a:endParaRPr lang="es-CL"/>
          </a:p>
        </c:txPr>
        <c:crossAx val="200876032"/>
        <c:crosses val="autoZero"/>
        <c:auto val="1"/>
        <c:lblAlgn val="ctr"/>
        <c:lblOffset val="100"/>
        <c:noMultiLvlLbl val="0"/>
      </c:catAx>
      <c:valAx>
        <c:axId val="200876032"/>
        <c:scaling>
          <c:orientation val="minMax"/>
        </c:scaling>
        <c:delete val="0"/>
        <c:axPos val="l"/>
        <c:numFmt formatCode="General" sourceLinked="1"/>
        <c:majorTickMark val="out"/>
        <c:minorTickMark val="none"/>
        <c:tickLblPos val="nextTo"/>
        <c:txPr>
          <a:bodyPr/>
          <a:lstStyle/>
          <a:p>
            <a:pPr>
              <a:defRPr sz="1600" baseline="0">
                <a:solidFill>
                  <a:schemeClr val="tx1"/>
                </a:solidFill>
                <a:latin typeface="Riviera Nights" panose="020B0504000000000000" pitchFamily="34" charset="0"/>
              </a:defRPr>
            </a:pPr>
            <a:endParaRPr lang="es-CL"/>
          </a:p>
        </c:txPr>
        <c:crossAx val="200710400"/>
        <c:crosses val="autoZero"/>
        <c:crossBetween val="between"/>
      </c:valAx>
    </c:plotArea>
    <c:plotVisOnly val="1"/>
    <c:dispBlanksAs val="gap"/>
    <c:showDLblsOverMax val="0"/>
  </c:chart>
  <c:spPr>
    <a:noFill/>
  </c:spPr>
  <c:externalData r:id="rId1">
    <c:autoUpdate val="1"/>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lineChart>
        <c:grouping val="stacked"/>
        <c:varyColors val="0"/>
        <c:ser>
          <c:idx val="0"/>
          <c:order val="0"/>
          <c:spPr>
            <a:ln>
              <a:solidFill>
                <a:srgbClr val="0071CE"/>
              </a:solidFill>
            </a:ln>
          </c:spPr>
          <c:marker>
            <c:spPr>
              <a:solidFill>
                <a:srgbClr val="0071CE"/>
              </a:solidFill>
              <a:ln>
                <a:solidFill>
                  <a:srgbClr val="0071CE"/>
                </a:solidFill>
              </a:ln>
            </c:spPr>
          </c:marker>
          <c:cat>
            <c:multiLvlStrRef>
              <c:f>'Copper Price'!$A$1:$B$12</c:f>
              <c:multiLvlStrCache>
                <c:ptCount val="12"/>
                <c:lvl>
                  <c:pt idx="0">
                    <c:v>Aug</c:v>
                  </c:pt>
                  <c:pt idx="1">
                    <c:v>Sep</c:v>
                  </c:pt>
                  <c:pt idx="2">
                    <c:v>Oct</c:v>
                  </c:pt>
                  <c:pt idx="3">
                    <c:v>Nov</c:v>
                  </c:pt>
                  <c:pt idx="4">
                    <c:v>Dec</c:v>
                  </c:pt>
                  <c:pt idx="5">
                    <c:v>Jan</c:v>
                  </c:pt>
                  <c:pt idx="6">
                    <c:v>Feb</c:v>
                  </c:pt>
                  <c:pt idx="7">
                    <c:v>Mar</c:v>
                  </c:pt>
                  <c:pt idx="8">
                    <c:v>Apr</c:v>
                  </c:pt>
                  <c:pt idx="9">
                    <c:v>May</c:v>
                  </c:pt>
                  <c:pt idx="10">
                    <c:v>Jun</c:v>
                  </c:pt>
                  <c:pt idx="11">
                    <c:v>Jun</c:v>
                  </c:pt>
                </c:lvl>
                <c:lvl>
                  <c:pt idx="0">
                    <c:v>2024</c:v>
                  </c:pt>
                  <c:pt idx="5">
                    <c:v>2025</c:v>
                  </c:pt>
                </c:lvl>
              </c:multiLvlStrCache>
            </c:multiLvlStrRef>
          </c:cat>
          <c:val>
            <c:numRef>
              <c:f>'Copper Price'!$C$1:$C$12</c:f>
              <c:numCache>
                <c:formatCode>General</c:formatCode>
                <c:ptCount val="12"/>
                <c:pt idx="0">
                  <c:v>4.07</c:v>
                </c:pt>
                <c:pt idx="1">
                  <c:v>4.2</c:v>
                </c:pt>
                <c:pt idx="2">
                  <c:v>4.33</c:v>
                </c:pt>
                <c:pt idx="3">
                  <c:v>4.12</c:v>
                </c:pt>
                <c:pt idx="4">
                  <c:v>4.05</c:v>
                </c:pt>
                <c:pt idx="5">
                  <c:v>4.07</c:v>
                </c:pt>
                <c:pt idx="6">
                  <c:v>4.2300000000000004</c:v>
                </c:pt>
                <c:pt idx="7">
                  <c:v>4.4000000000000004</c:v>
                </c:pt>
                <c:pt idx="8">
                  <c:v>4.18</c:v>
                </c:pt>
                <c:pt idx="9">
                  <c:v>4.32</c:v>
                </c:pt>
                <c:pt idx="10">
                  <c:v>4.43</c:v>
                </c:pt>
                <c:pt idx="11">
                  <c:v>4.46</c:v>
                </c:pt>
              </c:numCache>
            </c:numRef>
          </c:val>
          <c:smooth val="0"/>
          <c:extLst>
            <c:ext xmlns:c16="http://schemas.microsoft.com/office/drawing/2014/chart" uri="{C3380CC4-5D6E-409C-BE32-E72D297353CC}">
              <c16:uniqueId val="{00000000-5251-418D-8759-C1886B6C8FFD}"/>
            </c:ext>
          </c:extLst>
        </c:ser>
        <c:dLbls>
          <c:showLegendKey val="0"/>
          <c:showVal val="0"/>
          <c:showCatName val="0"/>
          <c:showSerName val="0"/>
          <c:showPercent val="0"/>
          <c:showBubbleSize val="0"/>
        </c:dLbls>
        <c:marker val="1"/>
        <c:smooth val="0"/>
        <c:axId val="200675712"/>
        <c:axId val="200677248"/>
      </c:lineChart>
      <c:catAx>
        <c:axId val="200675712"/>
        <c:scaling>
          <c:orientation val="minMax"/>
        </c:scaling>
        <c:delete val="0"/>
        <c:axPos val="b"/>
        <c:numFmt formatCode="General" sourceLinked="0"/>
        <c:majorTickMark val="none"/>
        <c:minorTickMark val="none"/>
        <c:tickLblPos val="nextTo"/>
        <c:txPr>
          <a:bodyPr/>
          <a:lstStyle/>
          <a:p>
            <a:pPr>
              <a:defRPr sz="1600"/>
            </a:pPr>
            <a:endParaRPr lang="es-CL"/>
          </a:p>
        </c:txPr>
        <c:crossAx val="200677248"/>
        <c:crosses val="autoZero"/>
        <c:auto val="1"/>
        <c:lblAlgn val="ctr"/>
        <c:lblOffset val="100"/>
        <c:noMultiLvlLbl val="0"/>
      </c:catAx>
      <c:valAx>
        <c:axId val="200677248"/>
        <c:scaling>
          <c:orientation val="minMax"/>
          <c:min val="3"/>
        </c:scaling>
        <c:delete val="0"/>
        <c:axPos val="l"/>
        <c:numFmt formatCode="General" sourceLinked="1"/>
        <c:majorTickMark val="none"/>
        <c:minorTickMark val="none"/>
        <c:tickLblPos val="nextTo"/>
        <c:txPr>
          <a:bodyPr/>
          <a:lstStyle/>
          <a:p>
            <a:pPr>
              <a:defRPr sz="1600">
                <a:latin typeface="Riviera Nights" panose="020B0504000000000000" pitchFamily="34" charset="0"/>
              </a:defRPr>
            </a:pPr>
            <a:endParaRPr lang="es-CL"/>
          </a:p>
        </c:txPr>
        <c:crossAx val="200675712"/>
        <c:crosses val="autoZero"/>
        <c:crossBetween val="between"/>
      </c:valAx>
      <c:spPr>
        <a:noFill/>
      </c:spPr>
    </c:plotArea>
    <c:plotVisOnly val="1"/>
    <c:dispBlanksAs val="zero"/>
    <c:showDLblsOverMax val="0"/>
  </c:chart>
  <c:externalData r:id="rId1">
    <c:autoUpdate val="1"/>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1143000" y="685800"/>
            <a:ext cx="4572000" cy="3429000"/>
          </a:xfrm>
          <a:prstGeom prst="rect">
            <a:avLst/>
          </a:prstGeom>
        </p:spPr>
        <p:txBody>
          <a:bodyPr/>
          <a:lstStyle/>
          <a:p>
            <a:endParaRPr/>
          </a:p>
        </p:txBody>
      </p:sp>
      <p:sp>
        <p:nvSpPr>
          <p:cNvPr id="253" name="Shape 25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405371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4285598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4000842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25847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portada">
    <p:spTree>
      <p:nvGrpSpPr>
        <p:cNvPr id="1" name=""/>
        <p:cNvGrpSpPr/>
        <p:nvPr/>
      </p:nvGrpSpPr>
      <p:grpSpPr>
        <a:xfrm>
          <a:off x="0" y="0"/>
          <a:ext cx="0" cy="0"/>
          <a:chOff x="0" y="0"/>
          <a:chExt cx="0" cy="0"/>
        </a:xfrm>
      </p:grpSpPr>
      <p:sp>
        <p:nvSpPr>
          <p:cNvPr id="13" name="Image"/>
          <p:cNvSpPr>
            <a:spLocks noGrp="1"/>
          </p:cNvSpPr>
          <p:nvPr>
            <p:ph type="pic" idx="21"/>
          </p:nvPr>
        </p:nvSpPr>
        <p:spPr>
          <a:xfrm>
            <a:off x="11099493" y="-1"/>
            <a:ext cx="14377014" cy="13716001"/>
          </a:xfrm>
          <a:prstGeom prst="rect">
            <a:avLst/>
          </a:prstGeom>
        </p:spPr>
        <p:txBody>
          <a:bodyPr lIns="91439" tIns="45719" rIns="91439" bIns="45719"/>
          <a:lstStyle/>
          <a:p>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15" name="britcham"/>
          <p:cNvSpPr txBox="1">
            <a:spLocks noGrp="1"/>
          </p:cNvSpPr>
          <p:nvPr>
            <p:ph type="body" sz="quarter" idx="22"/>
          </p:nvPr>
        </p:nvSpPr>
        <p:spPr>
          <a:xfrm>
            <a:off x="1137952" y="12547600"/>
            <a:ext cx="4210322" cy="254001"/>
          </a:xfrm>
          <a:prstGeom prst="rect">
            <a:avLst/>
          </a:prstGeom>
        </p:spPr>
        <p:txBody>
          <a:bodyPr lIns="0" tIns="0" rIns="0" bIns="0" anchor="ctr">
            <a:spAutoFit/>
          </a:bodyPr>
          <a:lstStyle>
            <a:lvl1pPr algn="l" defTabSz="825500">
              <a:lnSpc>
                <a:spcPct val="120000"/>
              </a:lnSpc>
              <a:defRPr sz="1800" cap="small" spc="288">
                <a:solidFill>
                  <a:srgbClr val="326FC7"/>
                </a:solidFill>
                <a:latin typeface="Kingfisher-Display"/>
                <a:ea typeface="Kingfisher-Display"/>
                <a:cs typeface="Kingfisher-Display"/>
                <a:sym typeface="Kingfisher-Display"/>
              </a:defRPr>
            </a:lvl1pPr>
          </a:lstStyle>
          <a:p>
            <a:r>
              <a:t>britcham</a:t>
            </a:r>
          </a:p>
        </p:txBody>
      </p:sp>
      <p:sp>
        <p:nvSpPr>
          <p:cNvPr id="16" name="Chile en…"/>
          <p:cNvSpPr txBox="1">
            <a:spLocks noGrp="1"/>
          </p:cNvSpPr>
          <p:nvPr>
            <p:ph type="body" sz="quarter" idx="23"/>
          </p:nvPr>
        </p:nvSpPr>
        <p:spPr>
          <a:xfrm>
            <a:off x="1168400" y="5766583"/>
            <a:ext cx="7597620" cy="2209801"/>
          </a:xfrm>
          <a:prstGeom prst="rect">
            <a:avLst/>
          </a:prstGeom>
        </p:spPr>
        <p:txBody>
          <a:bodyPr lIns="0" tIns="0" rIns="0" bIns="0" anchor="b">
            <a:spAutoFit/>
          </a:bodyPr>
          <a:lstStyle/>
          <a:p>
            <a:pPr algn="l" defTabSz="825500">
              <a:defRPr sz="6400" spc="127">
                <a:solidFill>
                  <a:srgbClr val="326FC7"/>
                </a:solidFill>
                <a:latin typeface="Kingfisher-Display"/>
                <a:ea typeface="Kingfisher-Display"/>
                <a:cs typeface="Kingfisher-Display"/>
                <a:sym typeface="Kingfisher-Display"/>
              </a:defRPr>
            </a:pPr>
            <a:r>
              <a:t>Chile en </a:t>
            </a:r>
          </a:p>
          <a:p>
            <a:pPr algn="l" defTabSz="825500">
              <a:defRPr sz="6400" spc="127">
                <a:solidFill>
                  <a:srgbClr val="326FC7"/>
                </a:solidFill>
                <a:latin typeface="Kingfisher-Display"/>
                <a:ea typeface="Kingfisher-Display"/>
                <a:cs typeface="Kingfisher-Display"/>
                <a:sym typeface="Kingfisher-Display"/>
              </a:defRPr>
            </a:pPr>
            <a:r>
              <a:t>Una Mirada</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foto 1/2 + texto copy 1">
    <p:spTree>
      <p:nvGrpSpPr>
        <p:cNvPr id="1" name=""/>
        <p:cNvGrpSpPr/>
        <p:nvPr/>
      </p:nvGrpSpPr>
      <p:grpSpPr>
        <a:xfrm>
          <a:off x="0" y="0"/>
          <a:ext cx="0" cy="0"/>
          <a:chOff x="0" y="0"/>
          <a:chExt cx="0" cy="0"/>
        </a:xfrm>
      </p:grpSpPr>
      <p:sp>
        <p:nvSpPr>
          <p:cNvPr id="118" name="FICH_2016_EFE_0053-3000.jpg"/>
          <p:cNvSpPr>
            <a:spLocks noGrp="1"/>
          </p:cNvSpPr>
          <p:nvPr>
            <p:ph type="pic" idx="21"/>
          </p:nvPr>
        </p:nvSpPr>
        <p:spPr>
          <a:xfrm>
            <a:off x="0" y="2520695"/>
            <a:ext cx="24384000" cy="15532610"/>
          </a:xfrm>
          <a:prstGeom prst="rect">
            <a:avLst/>
          </a:prstGeom>
        </p:spPr>
        <p:txBody>
          <a:bodyPr lIns="91439" tIns="45719" rIns="91439" bIns="45719"/>
          <a:lstStyle/>
          <a:p>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120" name="Título + foto"/>
          <p:cNvSpPr txBox="1">
            <a:spLocks noGrp="1"/>
          </p:cNvSpPr>
          <p:nvPr>
            <p:ph type="body" sz="quarter" idx="22"/>
          </p:nvPr>
        </p:nvSpPr>
        <p:spPr>
          <a:xfrm>
            <a:off x="1168400" y="3435887"/>
            <a:ext cx="7861126" cy="1104901"/>
          </a:xfrm>
          <a:prstGeom prst="rect">
            <a:avLst/>
          </a:prstGeom>
        </p:spPr>
        <p:txBody>
          <a:bodyPr lIns="0" tIns="0" rIns="0" bIns="0">
            <a:spAutoFit/>
          </a:bodyPr>
          <a:lstStyle>
            <a:lvl1pPr algn="l" defTabSz="825500">
              <a:defRPr sz="6400" spc="127">
                <a:solidFill>
                  <a:srgbClr val="326FC7"/>
                </a:solidFill>
                <a:latin typeface="Kingfisher-Display"/>
                <a:ea typeface="Kingfisher-Display"/>
                <a:cs typeface="Kingfisher-Display"/>
                <a:sym typeface="Kingfisher-Display"/>
              </a:defRPr>
            </a:lvl1pPr>
          </a:lstStyle>
          <a:p>
            <a:r>
              <a:t>Título + foto</a:t>
            </a:r>
          </a:p>
        </p:txBody>
      </p:sp>
      <p:sp>
        <p:nvSpPr>
          <p:cNvPr id="121" name="britcham"/>
          <p:cNvSpPr txBox="1">
            <a:spLocks noGrp="1"/>
          </p:cNvSpPr>
          <p:nvPr>
            <p:ph type="body" sz="quarter" idx="23"/>
          </p:nvPr>
        </p:nvSpPr>
        <p:spPr>
          <a:xfrm>
            <a:off x="1137952" y="12547600"/>
            <a:ext cx="4210322" cy="254001"/>
          </a:xfrm>
          <a:prstGeom prst="rect">
            <a:avLst/>
          </a:prstGeom>
        </p:spPr>
        <p:txBody>
          <a:bodyPr lIns="0" tIns="0" rIns="0" bIns="0" anchor="ctr">
            <a:spAutoFit/>
          </a:bodyPr>
          <a:lstStyle>
            <a:lvl1pPr algn="l" defTabSz="825500">
              <a:lnSpc>
                <a:spcPct val="120000"/>
              </a:lnSpc>
              <a:defRPr sz="1800" cap="small" spc="288">
                <a:latin typeface="Kingfisher-Display"/>
                <a:ea typeface="Kingfisher-Display"/>
                <a:cs typeface="Kingfisher-Display"/>
                <a:sym typeface="Kingfisher-Display"/>
              </a:defRPr>
            </a:lvl1pPr>
          </a:lstStyle>
          <a:p>
            <a:r>
              <a:t>britcham</a:t>
            </a:r>
          </a:p>
        </p:txBody>
      </p:sp>
      <p:sp>
        <p:nvSpPr>
          <p:cNvPr id="122" name="Información"/>
          <p:cNvSpPr txBox="1"/>
          <p:nvPr/>
        </p:nvSpPr>
        <p:spPr>
          <a:xfrm>
            <a:off x="1137952" y="2519288"/>
            <a:ext cx="4210322"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825500">
              <a:lnSpc>
                <a:spcPct val="120000"/>
              </a:lnSpc>
              <a:defRPr sz="1600" spc="63">
                <a:solidFill>
                  <a:srgbClr val="326FC7"/>
                </a:solidFill>
                <a:latin typeface="Kingfisher-Display"/>
                <a:ea typeface="Kingfisher-Display"/>
                <a:cs typeface="Kingfisher-Display"/>
                <a:sym typeface="Kingfisher-Display"/>
              </a:defRPr>
            </a:lvl1pPr>
          </a:lstStyle>
          <a:p>
            <a:r>
              <a:t>Información</a:t>
            </a:r>
          </a:p>
        </p:txBody>
      </p:sp>
      <p:pic>
        <p:nvPicPr>
          <p:cNvPr id="123"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foto 3/4 + texto 2">
    <p:spTree>
      <p:nvGrpSpPr>
        <p:cNvPr id="1" name=""/>
        <p:cNvGrpSpPr/>
        <p:nvPr/>
      </p:nvGrpSpPr>
      <p:grpSpPr>
        <a:xfrm>
          <a:off x="0" y="0"/>
          <a:ext cx="0" cy="0"/>
          <a:chOff x="0" y="0"/>
          <a:chExt cx="0" cy="0"/>
        </a:xfrm>
      </p:grpSpPr>
      <p:sp>
        <p:nvSpPr>
          <p:cNvPr id="142" name="FICH_2016_EFE_0053-3000.jpg"/>
          <p:cNvSpPr>
            <a:spLocks noGrp="1"/>
          </p:cNvSpPr>
          <p:nvPr>
            <p:ph type="pic" idx="21"/>
          </p:nvPr>
        </p:nvSpPr>
        <p:spPr>
          <a:xfrm>
            <a:off x="-1" y="803913"/>
            <a:ext cx="24384001" cy="15532610"/>
          </a:xfrm>
          <a:prstGeom prst="rect">
            <a:avLst/>
          </a:prstGeom>
        </p:spPr>
        <p:txBody>
          <a:bodyPr lIns="91439" tIns="45719" rIns="91439" bIns="45719"/>
          <a:lstStyle/>
          <a:p>
            <a:endParaRP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144" name="britcham"/>
          <p:cNvSpPr txBox="1">
            <a:spLocks noGrp="1"/>
          </p:cNvSpPr>
          <p:nvPr>
            <p:ph type="body" sz="quarter" idx="22"/>
          </p:nvPr>
        </p:nvSpPr>
        <p:spPr>
          <a:xfrm>
            <a:off x="1137952" y="12547600"/>
            <a:ext cx="4210322" cy="254001"/>
          </a:xfrm>
          <a:prstGeom prst="rect">
            <a:avLst/>
          </a:prstGeom>
        </p:spPr>
        <p:txBody>
          <a:bodyPr lIns="0" tIns="0" rIns="0" bIns="0" anchor="ctr">
            <a:spAutoFit/>
          </a:bodyPr>
          <a:lstStyle>
            <a:lvl1pPr algn="l" defTabSz="825500">
              <a:lnSpc>
                <a:spcPct val="120000"/>
              </a:lnSpc>
              <a:defRPr sz="1800" cap="small" spc="288">
                <a:latin typeface="Kingfisher-Display"/>
                <a:ea typeface="Kingfisher-Display"/>
                <a:cs typeface="Kingfisher-Display"/>
                <a:sym typeface="Kingfisher-Display"/>
              </a:defRPr>
            </a:lvl1pPr>
          </a:lstStyle>
          <a:p>
            <a:r>
              <a:t>britcham</a:t>
            </a:r>
          </a:p>
        </p:txBody>
      </p:sp>
      <p:sp>
        <p:nvSpPr>
          <p:cNvPr id="145" name="Lorem ipsum dolor sit amet, consectetur adipiscing elit, sed do eiusmod tempor incididunt ut labore et dolore."/>
          <p:cNvSpPr txBox="1">
            <a:spLocks noGrp="1"/>
          </p:cNvSpPr>
          <p:nvPr>
            <p:ph type="body" sz="quarter" idx="23"/>
          </p:nvPr>
        </p:nvSpPr>
        <p:spPr>
          <a:xfrm>
            <a:off x="7550453" y="857462"/>
            <a:ext cx="9283095" cy="1061721"/>
          </a:xfrm>
          <a:prstGeom prst="rect">
            <a:avLst/>
          </a:prstGeom>
        </p:spPr>
        <p:txBody>
          <a:bodyPr lIns="0" tIns="0" rIns="0" bIns="0">
            <a:spAutoFit/>
          </a:bodyPr>
          <a:lstStyle>
            <a:lvl1pPr defTabSz="825500">
              <a:lnSpc>
                <a:spcPct val="120000"/>
              </a:lnSpc>
              <a:spcBef>
                <a:spcPts val="1800"/>
              </a:spcBef>
              <a:defRPr sz="2800" spc="55">
                <a:solidFill>
                  <a:srgbClr val="326FC7"/>
                </a:solidFill>
                <a:latin typeface="Kingfisher-Display"/>
                <a:ea typeface="Kingfisher-Display"/>
                <a:cs typeface="Kingfisher-Display"/>
                <a:sym typeface="Kingfisher-Display"/>
              </a:defRPr>
            </a:lvl1pPr>
          </a:lstStyle>
          <a:p>
            <a:r>
              <a:t>Lorem ipsum dolor sit amet, consectetur adipiscing elit, sed do eiusmod tempor incididunt ut labore et dolore.</a:t>
            </a:r>
          </a:p>
        </p:txBody>
      </p:sp>
      <p:pic>
        <p:nvPicPr>
          <p:cNvPr id="146"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
        <p:nvSpPr>
          <p:cNvPr id="147" name="Información"/>
          <p:cNvSpPr txBox="1"/>
          <p:nvPr/>
        </p:nvSpPr>
        <p:spPr>
          <a:xfrm>
            <a:off x="1137952" y="2519288"/>
            <a:ext cx="4210322"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825500">
              <a:lnSpc>
                <a:spcPct val="120000"/>
              </a:lnSpc>
              <a:defRPr sz="1600" spc="95">
                <a:solidFill>
                  <a:srgbClr val="326FC7"/>
                </a:solidFill>
                <a:latin typeface="Kingfisher-Display"/>
                <a:ea typeface="Kingfisher-Display"/>
                <a:cs typeface="Kingfisher-Display"/>
                <a:sym typeface="Kingfisher-Display"/>
              </a:defRPr>
            </a:lvl1pPr>
          </a:lstStyle>
          <a:p>
            <a:r>
              <a:t>Información</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foto 1/2 x3 + texto">
    <p:spTree>
      <p:nvGrpSpPr>
        <p:cNvPr id="1" name=""/>
        <p:cNvGrpSpPr/>
        <p:nvPr/>
      </p:nvGrpSpPr>
      <p:grpSpPr>
        <a:xfrm>
          <a:off x="0" y="0"/>
          <a:ext cx="0" cy="0"/>
          <a:chOff x="0" y="0"/>
          <a:chExt cx="0" cy="0"/>
        </a:xfrm>
      </p:grpSpPr>
      <p:sp>
        <p:nvSpPr>
          <p:cNvPr id="154" name="FICH_2016_EFE_0053-3000.jpg"/>
          <p:cNvSpPr>
            <a:spLocks noGrp="1"/>
          </p:cNvSpPr>
          <p:nvPr>
            <p:ph type="pic" idx="21"/>
          </p:nvPr>
        </p:nvSpPr>
        <p:spPr>
          <a:xfrm>
            <a:off x="7521909" y="-1"/>
            <a:ext cx="21532182" cy="13716001"/>
          </a:xfrm>
          <a:prstGeom prst="rect">
            <a:avLst/>
          </a:prstGeom>
        </p:spPr>
        <p:txBody>
          <a:bodyPr lIns="91439" tIns="45719" rIns="91439" bIns="45719"/>
          <a:lstStyle/>
          <a:p>
            <a:endParaRP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156" name="britcham"/>
          <p:cNvSpPr txBox="1">
            <a:spLocks noGrp="1"/>
          </p:cNvSpPr>
          <p:nvPr>
            <p:ph type="body" sz="quarter" idx="22"/>
          </p:nvPr>
        </p:nvSpPr>
        <p:spPr>
          <a:xfrm>
            <a:off x="1137952" y="12547600"/>
            <a:ext cx="4210322" cy="254001"/>
          </a:xfrm>
          <a:prstGeom prst="rect">
            <a:avLst/>
          </a:prstGeom>
        </p:spPr>
        <p:txBody>
          <a:bodyPr lIns="0" tIns="0" rIns="0" bIns="0" anchor="ctr">
            <a:spAutoFit/>
          </a:bodyPr>
          <a:lstStyle>
            <a:lvl1pPr algn="l" defTabSz="825500">
              <a:lnSpc>
                <a:spcPct val="120000"/>
              </a:lnSpc>
              <a:defRPr sz="1800" cap="small" spc="288">
                <a:solidFill>
                  <a:srgbClr val="326FC7"/>
                </a:solidFill>
                <a:latin typeface="Kingfisher-Display"/>
                <a:ea typeface="Kingfisher-Display"/>
                <a:cs typeface="Kingfisher-Display"/>
                <a:sym typeface="Kingfisher-Display"/>
              </a:defRPr>
            </a:lvl1pPr>
          </a:lstStyle>
          <a:p>
            <a:r>
              <a:t>britcham</a:t>
            </a:r>
          </a:p>
        </p:txBody>
      </p:sp>
      <p:sp>
        <p:nvSpPr>
          <p:cNvPr id="157" name="Lorem ipsum dolor sit amet, consectetur adipiscing elit, sed do eiusmod tempor incididunt ut labore et dolore magna aliqua."/>
          <p:cNvSpPr txBox="1">
            <a:spLocks noGrp="1"/>
          </p:cNvSpPr>
          <p:nvPr>
            <p:ph type="body" sz="quarter" idx="23"/>
          </p:nvPr>
        </p:nvSpPr>
        <p:spPr>
          <a:xfrm>
            <a:off x="1168400" y="7692536"/>
            <a:ext cx="9781231" cy="3797301"/>
          </a:xfrm>
          <a:prstGeom prst="rect">
            <a:avLst/>
          </a:prstGeom>
        </p:spPr>
        <p:txBody>
          <a:bodyPr lIns="0" tIns="0" rIns="0" bIns="0" anchor="b">
            <a:spAutoFit/>
          </a:bodyPr>
          <a:lstStyle>
            <a:lvl1pPr algn="l" defTabSz="825500">
              <a:lnSpc>
                <a:spcPct val="120000"/>
              </a:lnSpc>
              <a:spcBef>
                <a:spcPts val="1800"/>
              </a:spcBef>
              <a:defRPr sz="4800" spc="95">
                <a:solidFill>
                  <a:srgbClr val="326FC7"/>
                </a:solidFill>
                <a:latin typeface="Kingfisher-Display"/>
                <a:ea typeface="Kingfisher-Display"/>
                <a:cs typeface="Kingfisher-Display"/>
                <a:sym typeface="Kingfisher-Display"/>
              </a:defRPr>
            </a:lvl1pPr>
          </a:lstStyle>
          <a:p>
            <a:r>
              <a:t>Lorem ipsum dolor sit amet, consectetur adipiscing elit, sed do eiusmod tempor incididunt ut labore et dolore magna aliqua.</a:t>
            </a:r>
          </a:p>
        </p:txBody>
      </p:sp>
      <p:pic>
        <p:nvPicPr>
          <p:cNvPr id="158"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
        <p:nvSpPr>
          <p:cNvPr id="159" name="Información"/>
          <p:cNvSpPr txBox="1">
            <a:spLocks noGrp="1"/>
          </p:cNvSpPr>
          <p:nvPr>
            <p:ph type="body" sz="quarter" idx="24"/>
          </p:nvPr>
        </p:nvSpPr>
        <p:spPr>
          <a:xfrm>
            <a:off x="1137952" y="2519288"/>
            <a:ext cx="4210322" cy="279401"/>
          </a:xfrm>
          <a:prstGeom prst="rect">
            <a:avLst/>
          </a:prstGeom>
        </p:spPr>
        <p:txBody>
          <a:bodyPr lIns="0" tIns="0" rIns="0" bIns="0" anchor="ctr">
            <a:spAutoFit/>
          </a:bodyPr>
          <a:lstStyle>
            <a:lvl1pPr algn="l" defTabSz="825500">
              <a:lnSpc>
                <a:spcPct val="120000"/>
              </a:lnSpc>
              <a:defRPr sz="1600" spc="95">
                <a:solidFill>
                  <a:srgbClr val="326FC7"/>
                </a:solidFill>
                <a:latin typeface="Kingfisher-Display"/>
                <a:ea typeface="Kingfisher-Display"/>
                <a:cs typeface="Kingfisher-Display"/>
                <a:sym typeface="Kingfisher-Display"/>
              </a:defRPr>
            </a:lvl1pPr>
          </a:lstStyle>
          <a:p>
            <a:r>
              <a:t>Información</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foto 1/2 x3 + texto 1">
    <p:spTree>
      <p:nvGrpSpPr>
        <p:cNvPr id="1" name=""/>
        <p:cNvGrpSpPr/>
        <p:nvPr/>
      </p:nvGrpSpPr>
      <p:grpSpPr>
        <a:xfrm>
          <a:off x="0" y="0"/>
          <a:ext cx="0" cy="0"/>
          <a:chOff x="0" y="0"/>
          <a:chExt cx="0" cy="0"/>
        </a:xfrm>
      </p:grpSpPr>
      <p:sp>
        <p:nvSpPr>
          <p:cNvPr id="166" name="FICH_2016_EFE_0053-3000.jpg"/>
          <p:cNvSpPr>
            <a:spLocks noGrp="1"/>
          </p:cNvSpPr>
          <p:nvPr>
            <p:ph type="pic" idx="21"/>
          </p:nvPr>
        </p:nvSpPr>
        <p:spPr>
          <a:xfrm>
            <a:off x="7521909" y="-1"/>
            <a:ext cx="21532182" cy="13716001"/>
          </a:xfrm>
          <a:prstGeom prst="rect">
            <a:avLst/>
          </a:prstGeom>
        </p:spPr>
        <p:txBody>
          <a:bodyPr lIns="91439" tIns="45719" rIns="91439" bIns="45719"/>
          <a:lstStyle/>
          <a:p>
            <a:endParaRPr/>
          </a:p>
        </p:txBody>
      </p:sp>
      <p:sp>
        <p:nvSpPr>
          <p:cNvPr id="16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168" name="britcham"/>
          <p:cNvSpPr txBox="1">
            <a:spLocks noGrp="1"/>
          </p:cNvSpPr>
          <p:nvPr>
            <p:ph type="body" sz="quarter" idx="22"/>
          </p:nvPr>
        </p:nvSpPr>
        <p:spPr>
          <a:xfrm>
            <a:off x="1137952" y="12547600"/>
            <a:ext cx="4210322" cy="254001"/>
          </a:xfrm>
          <a:prstGeom prst="rect">
            <a:avLst/>
          </a:prstGeom>
        </p:spPr>
        <p:txBody>
          <a:bodyPr lIns="0" tIns="0" rIns="0" bIns="0" anchor="ctr">
            <a:spAutoFit/>
          </a:bodyPr>
          <a:lstStyle>
            <a:lvl1pPr algn="l" defTabSz="825500">
              <a:lnSpc>
                <a:spcPct val="120000"/>
              </a:lnSpc>
              <a:defRPr sz="1800" cap="small" spc="288">
                <a:latin typeface="Kingfisher-Display"/>
                <a:ea typeface="Kingfisher-Display"/>
                <a:cs typeface="Kingfisher-Display"/>
                <a:sym typeface="Kingfisher-Display"/>
              </a:defRPr>
            </a:lvl1pPr>
          </a:lstStyle>
          <a:p>
            <a:r>
              <a:t>britcham</a:t>
            </a:r>
          </a:p>
        </p:txBody>
      </p:sp>
      <p:sp>
        <p:nvSpPr>
          <p:cNvPr id="169" name="Lorem ipsum dolor sit amet, consectetur adipiscing elit, sed do eiusmod tempor incididunt ut labore et dolore magna aliqua."/>
          <p:cNvSpPr txBox="1">
            <a:spLocks noGrp="1"/>
          </p:cNvSpPr>
          <p:nvPr>
            <p:ph type="body" sz="quarter" idx="23"/>
          </p:nvPr>
        </p:nvSpPr>
        <p:spPr>
          <a:xfrm>
            <a:off x="1168400" y="7692536"/>
            <a:ext cx="9781231" cy="3797301"/>
          </a:xfrm>
          <a:prstGeom prst="rect">
            <a:avLst/>
          </a:prstGeom>
        </p:spPr>
        <p:txBody>
          <a:bodyPr lIns="0" tIns="0" rIns="0" bIns="0" anchor="b">
            <a:spAutoFit/>
          </a:bodyPr>
          <a:lstStyle>
            <a:lvl1pPr algn="l" defTabSz="825500">
              <a:lnSpc>
                <a:spcPct val="120000"/>
              </a:lnSpc>
              <a:spcBef>
                <a:spcPts val="1800"/>
              </a:spcBef>
              <a:defRPr sz="4800" spc="95">
                <a:solidFill>
                  <a:srgbClr val="373535"/>
                </a:solidFill>
                <a:latin typeface="Kingfisher-Display"/>
                <a:ea typeface="Kingfisher-Display"/>
                <a:cs typeface="Kingfisher-Display"/>
                <a:sym typeface="Kingfisher-Display"/>
              </a:defRPr>
            </a:lvl1pPr>
          </a:lstStyle>
          <a:p>
            <a:r>
              <a:t>Lorem ipsum dolor sit amet, consectetur adipiscing elit, sed do eiusmod tempor incididunt ut labore et dolore magna aliqua.</a:t>
            </a:r>
          </a:p>
        </p:txBody>
      </p:sp>
      <p:pic>
        <p:nvPicPr>
          <p:cNvPr id="170"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
        <p:nvSpPr>
          <p:cNvPr id="171" name="Información"/>
          <p:cNvSpPr txBox="1">
            <a:spLocks noGrp="1"/>
          </p:cNvSpPr>
          <p:nvPr>
            <p:ph type="body" sz="quarter" idx="24"/>
          </p:nvPr>
        </p:nvSpPr>
        <p:spPr>
          <a:xfrm>
            <a:off x="1137952" y="2519288"/>
            <a:ext cx="4210322" cy="279401"/>
          </a:xfrm>
          <a:prstGeom prst="rect">
            <a:avLst/>
          </a:prstGeom>
        </p:spPr>
        <p:txBody>
          <a:bodyPr lIns="0" tIns="0" rIns="0" bIns="0" anchor="ctr">
            <a:spAutoFit/>
          </a:bodyPr>
          <a:lstStyle>
            <a:lvl1pPr algn="l" defTabSz="825500">
              <a:lnSpc>
                <a:spcPct val="120000"/>
              </a:lnSpc>
              <a:defRPr sz="1600" spc="95">
                <a:latin typeface="Kingfisher-Display"/>
                <a:ea typeface="Kingfisher-Display"/>
                <a:cs typeface="Kingfisher-Display"/>
                <a:sym typeface="Kingfisher-Display"/>
              </a:defRPr>
            </a:lvl1pPr>
          </a:lstStyle>
          <a:p>
            <a:r>
              <a:t>Información</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foto 1/2 x3 + texto 2">
    <p:spTree>
      <p:nvGrpSpPr>
        <p:cNvPr id="1" name=""/>
        <p:cNvGrpSpPr/>
        <p:nvPr/>
      </p:nvGrpSpPr>
      <p:grpSpPr>
        <a:xfrm>
          <a:off x="0" y="0"/>
          <a:ext cx="0" cy="0"/>
          <a:chOff x="0" y="0"/>
          <a:chExt cx="0" cy="0"/>
        </a:xfrm>
      </p:grpSpPr>
      <p:sp>
        <p:nvSpPr>
          <p:cNvPr id="178" name="FICH_2016_EFE_0053-3000.jpg"/>
          <p:cNvSpPr>
            <a:spLocks noGrp="1"/>
          </p:cNvSpPr>
          <p:nvPr>
            <p:ph type="pic" idx="21"/>
          </p:nvPr>
        </p:nvSpPr>
        <p:spPr>
          <a:xfrm>
            <a:off x="7521909" y="-1"/>
            <a:ext cx="21532182" cy="13716001"/>
          </a:xfrm>
          <a:prstGeom prst="rect">
            <a:avLst/>
          </a:prstGeom>
        </p:spPr>
        <p:txBody>
          <a:bodyPr lIns="91439" tIns="45719" rIns="91439" bIns="45719"/>
          <a:lstStyle/>
          <a:p>
            <a:endParaRPr/>
          </a:p>
        </p:txBody>
      </p:sp>
      <p:sp>
        <p:nvSpPr>
          <p:cNvPr id="17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180" name="britcham"/>
          <p:cNvSpPr txBox="1">
            <a:spLocks noGrp="1"/>
          </p:cNvSpPr>
          <p:nvPr>
            <p:ph type="body" sz="quarter" idx="22"/>
          </p:nvPr>
        </p:nvSpPr>
        <p:spPr>
          <a:xfrm>
            <a:off x="1137952" y="12547600"/>
            <a:ext cx="4210322" cy="254001"/>
          </a:xfrm>
          <a:prstGeom prst="rect">
            <a:avLst/>
          </a:prstGeom>
        </p:spPr>
        <p:txBody>
          <a:bodyPr lIns="0" tIns="0" rIns="0" bIns="0" anchor="ctr">
            <a:spAutoFit/>
          </a:bodyPr>
          <a:lstStyle>
            <a:lvl1pPr algn="l" defTabSz="825500">
              <a:lnSpc>
                <a:spcPct val="120000"/>
              </a:lnSpc>
              <a:defRPr sz="1800" cap="small" spc="288">
                <a:latin typeface="Kingfisher-Display"/>
                <a:ea typeface="Kingfisher-Display"/>
                <a:cs typeface="Kingfisher-Display"/>
                <a:sym typeface="Kingfisher-Display"/>
              </a:defRPr>
            </a:lvl1pPr>
          </a:lstStyle>
          <a:p>
            <a:r>
              <a:t>britcham</a:t>
            </a:r>
          </a:p>
        </p:txBody>
      </p:sp>
      <p:sp>
        <p:nvSpPr>
          <p:cNvPr id="181"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3"/>
          </p:nvPr>
        </p:nvSpPr>
        <p:spPr>
          <a:xfrm>
            <a:off x="1168400" y="9269876"/>
            <a:ext cx="9657156" cy="2219961"/>
          </a:xfrm>
          <a:prstGeom prst="rect">
            <a:avLst/>
          </a:prstGeom>
        </p:spPr>
        <p:txBody>
          <a:bodyPr lIns="0" tIns="0" rIns="0" bIns="0" anchor="b">
            <a:spAutoFit/>
          </a:bodyPr>
          <a:lstStyle>
            <a:lvl1pPr algn="l" defTabSz="825500">
              <a:lnSpc>
                <a:spcPct val="120000"/>
              </a:lnSpc>
              <a:spcBef>
                <a:spcPts val="1800"/>
              </a:spcBef>
              <a:defRPr sz="2800" spc="55">
                <a:solidFill>
                  <a:srgbClr val="373535"/>
                </a:solidFill>
                <a:latin typeface="Kingfisher-Display"/>
                <a:ea typeface="Kingfisher-Display"/>
                <a:cs typeface="Kingfisher-Display"/>
                <a:sym typeface="Kingfisher-Display"/>
              </a:defRPr>
            </a:lvl1pPr>
          </a:lstStyle>
          <a:p>
            <a:r>
              <a:t>Lorem ipsum dolor sit amet, consectetur adipiscing elit, sed do eiusmod tempor incididunt ut labore et dolore magna aliqua. Ut enim ad minim veniam, quis nostrud exercitation ullamco laboris nisi ut aliquip ex ea commodo consequat.</a:t>
            </a:r>
          </a:p>
        </p:txBody>
      </p:sp>
      <p:pic>
        <p:nvPicPr>
          <p:cNvPr id="182"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
        <p:nvSpPr>
          <p:cNvPr id="183" name="Información"/>
          <p:cNvSpPr txBox="1">
            <a:spLocks noGrp="1"/>
          </p:cNvSpPr>
          <p:nvPr>
            <p:ph type="body" sz="quarter" idx="24"/>
          </p:nvPr>
        </p:nvSpPr>
        <p:spPr>
          <a:xfrm>
            <a:off x="1137952" y="2519288"/>
            <a:ext cx="4210322" cy="279401"/>
          </a:xfrm>
          <a:prstGeom prst="rect">
            <a:avLst/>
          </a:prstGeom>
        </p:spPr>
        <p:txBody>
          <a:bodyPr lIns="0" tIns="0" rIns="0" bIns="0" anchor="ctr">
            <a:spAutoFit/>
          </a:bodyPr>
          <a:lstStyle>
            <a:lvl1pPr algn="l" defTabSz="825500">
              <a:lnSpc>
                <a:spcPct val="120000"/>
              </a:lnSpc>
              <a:defRPr sz="1600" spc="95">
                <a:latin typeface="Kingfisher-Display"/>
                <a:ea typeface="Kingfisher-Display"/>
                <a:cs typeface="Kingfisher-Display"/>
                <a:sym typeface="Kingfisher-Display"/>
              </a:defRPr>
            </a:lvl1pPr>
          </a:lstStyle>
          <a:p>
            <a:r>
              <a:t>Información</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message">
    <p:bg>
      <p:bgPr>
        <a:solidFill>
          <a:srgbClr val="FFFEFC"/>
        </a:soli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xfrm>
            <a:off x="23417355" y="12545612"/>
            <a:ext cx="898893" cy="266701"/>
          </a:xfrm>
          <a:prstGeom prst="rect">
            <a:avLst/>
          </a:prstGeom>
        </p:spPr>
        <p:txBody>
          <a:bodyPr/>
          <a:lstStyle/>
          <a:p>
            <a:fld id="{86CB4B4D-7CA3-9044-876B-883B54F8677D}" type="slidenum">
              <a:t>‹Nº›</a:t>
            </a:fld>
            <a:endParaRPr/>
          </a:p>
        </p:txBody>
      </p:sp>
      <p:pic>
        <p:nvPicPr>
          <p:cNvPr id="24"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
        <p:nvSpPr>
          <p:cNvPr id="25" name="Lorem ipsum dolor sit amet, consectetur adipiscing elit"/>
          <p:cNvSpPr txBox="1">
            <a:spLocks noGrp="1"/>
          </p:cNvSpPr>
          <p:nvPr>
            <p:ph type="body" sz="quarter" idx="21"/>
          </p:nvPr>
        </p:nvSpPr>
        <p:spPr>
          <a:xfrm>
            <a:off x="6980101" y="5753100"/>
            <a:ext cx="10423798" cy="2209801"/>
          </a:xfrm>
          <a:prstGeom prst="rect">
            <a:avLst/>
          </a:prstGeom>
        </p:spPr>
        <p:txBody>
          <a:bodyPr lIns="0" tIns="0" rIns="0" bIns="0" anchor="ctr">
            <a:spAutoFit/>
          </a:bodyPr>
          <a:lstStyle>
            <a:lvl1pPr defTabSz="825500">
              <a:defRPr sz="6400" spc="127">
                <a:solidFill>
                  <a:srgbClr val="326FC7"/>
                </a:solidFill>
                <a:latin typeface="Kingfisher-Display"/>
                <a:ea typeface="Kingfisher-Display"/>
                <a:cs typeface="Kingfisher-Display"/>
                <a:sym typeface="Kingfisher-Display"/>
              </a:defRPr>
            </a:lvl1pPr>
          </a:lstStyle>
          <a:p>
            <a:r>
              <a:t>Lorem ipsum dolor sit amet, consectetur adipiscing elit</a:t>
            </a:r>
          </a:p>
        </p:txBody>
      </p:sp>
      <p:sp>
        <p:nvSpPr>
          <p:cNvPr id="26" name="Lorem ipsum dolor sit"/>
          <p:cNvSpPr txBox="1">
            <a:spLocks noGrp="1"/>
          </p:cNvSpPr>
          <p:nvPr>
            <p:ph type="body" sz="quarter" idx="22"/>
          </p:nvPr>
        </p:nvSpPr>
        <p:spPr>
          <a:xfrm>
            <a:off x="8185508" y="857462"/>
            <a:ext cx="8012985" cy="546101"/>
          </a:xfrm>
          <a:prstGeom prst="rect">
            <a:avLst/>
          </a:prstGeom>
        </p:spPr>
        <p:txBody>
          <a:bodyPr lIns="0" tIns="0" rIns="0" bIns="0">
            <a:spAutoFit/>
          </a:bodyPr>
          <a:lstStyle>
            <a:lvl1pPr defTabSz="825500">
              <a:lnSpc>
                <a:spcPct val="120000"/>
              </a:lnSpc>
              <a:spcBef>
                <a:spcPts val="1800"/>
              </a:spcBef>
              <a:defRPr sz="3200" spc="63">
                <a:solidFill>
                  <a:srgbClr val="326FC7"/>
                </a:solidFill>
                <a:latin typeface="Kingfisher-Display"/>
                <a:ea typeface="Kingfisher-Display"/>
                <a:cs typeface="Kingfisher-Display"/>
                <a:sym typeface="Kingfisher-Display"/>
              </a:defRPr>
            </a:lvl1pPr>
          </a:lstStyle>
          <a:p>
            <a:r>
              <a:t>Lorem ipsum dolor sit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graphs">
    <p:spTree>
      <p:nvGrpSpPr>
        <p:cNvPr id="1" name=""/>
        <p:cNvGrpSpPr/>
        <p:nvPr/>
      </p:nvGrpSpPr>
      <p:grpSpPr>
        <a:xfrm>
          <a:off x="0" y="0"/>
          <a:ext cx="0" cy="0"/>
          <a:chOff x="0" y="0"/>
          <a:chExt cx="0" cy="0"/>
        </a:xfrm>
      </p:grpSpPr>
      <p:sp>
        <p:nvSpPr>
          <p:cNvPr id="33" name="Fuente: Banco Central de Chile"/>
          <p:cNvSpPr txBox="1">
            <a:spLocks noGrp="1"/>
          </p:cNvSpPr>
          <p:nvPr>
            <p:ph type="body" sz="quarter" idx="21"/>
          </p:nvPr>
        </p:nvSpPr>
        <p:spPr>
          <a:xfrm>
            <a:off x="8787006" y="12515850"/>
            <a:ext cx="7100508" cy="317501"/>
          </a:xfrm>
          <a:prstGeom prst="rect">
            <a:avLst/>
          </a:prstGeom>
        </p:spPr>
        <p:txBody>
          <a:bodyPr lIns="0" tIns="0" rIns="0" bIns="0" anchor="b">
            <a:spAutoFit/>
          </a:bodyPr>
          <a:lstStyle>
            <a:lvl1pPr defTabSz="825500">
              <a:lnSpc>
                <a:spcPct val="120000"/>
              </a:lnSpc>
              <a:defRPr sz="1800" spc="71">
                <a:solidFill>
                  <a:srgbClr val="373535"/>
                </a:solidFill>
                <a:latin typeface="Kingfisher-Display"/>
                <a:ea typeface="Kingfisher-Display"/>
                <a:cs typeface="Kingfisher-Display"/>
                <a:sym typeface="Kingfisher-Display"/>
              </a:defRPr>
            </a:lvl1pPr>
          </a:lstStyle>
          <a:p>
            <a:r>
              <a:t>Fuente: Banco Central de Chile </a:t>
            </a:r>
          </a:p>
        </p:txBody>
      </p:sp>
      <p:sp>
        <p:nvSpPr>
          <p:cNvPr id="34" name="britcham"/>
          <p:cNvSpPr txBox="1"/>
          <p:nvPr/>
        </p:nvSpPr>
        <p:spPr>
          <a:xfrm>
            <a:off x="1137952" y="12547600"/>
            <a:ext cx="4210322"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825500">
              <a:lnSpc>
                <a:spcPct val="120000"/>
              </a:lnSpc>
              <a:defRPr sz="1800" cap="small" spc="288">
                <a:solidFill>
                  <a:srgbClr val="373535"/>
                </a:solidFill>
                <a:latin typeface="Kingfisher-Display"/>
                <a:ea typeface="Kingfisher-Display"/>
                <a:cs typeface="Kingfisher-Display"/>
                <a:sym typeface="Kingfisher-Display"/>
              </a:defRPr>
            </a:lvl1pPr>
          </a:lstStyle>
          <a:p>
            <a:r>
              <a:t>britcham</a:t>
            </a:r>
          </a:p>
        </p:txBody>
      </p:sp>
      <p:pic>
        <p:nvPicPr>
          <p:cNvPr id="35"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
        <p:nvSpPr>
          <p:cNvPr id="36" name="Slide Number"/>
          <p:cNvSpPr txBox="1">
            <a:spLocks noGrp="1"/>
          </p:cNvSpPr>
          <p:nvPr>
            <p:ph type="sldNum" sz="quarter" idx="2"/>
          </p:nvPr>
        </p:nvSpPr>
        <p:spPr>
          <a:xfrm>
            <a:off x="23418800" y="12541250"/>
            <a:ext cx="901700" cy="266701"/>
          </a:xfrm>
          <a:prstGeom prst="rect">
            <a:avLst/>
          </a:prstGeom>
        </p:spPr>
        <p:txBody>
          <a:bodyPr/>
          <a:lstStyle/>
          <a:p>
            <a:fld id="{86CB4B4D-7CA3-9044-876B-883B54F8677D}" type="slidenum">
              <a:t>‹Nº›</a:t>
            </a:fld>
            <a:endParaRPr/>
          </a:p>
        </p:txBody>
      </p:sp>
      <p:sp>
        <p:nvSpPr>
          <p:cNvPr id="37" name="Lorem ipsum dolor sit amet, consectetur adipiscing elit, sed do eiusmod tempor incididunt ut labore et dolore."/>
          <p:cNvSpPr txBox="1">
            <a:spLocks noGrp="1"/>
          </p:cNvSpPr>
          <p:nvPr>
            <p:ph type="body" sz="quarter" idx="22"/>
          </p:nvPr>
        </p:nvSpPr>
        <p:spPr>
          <a:xfrm>
            <a:off x="7344931" y="857462"/>
            <a:ext cx="9694140" cy="1201421"/>
          </a:xfrm>
          <a:prstGeom prst="rect">
            <a:avLst/>
          </a:prstGeom>
        </p:spPr>
        <p:txBody>
          <a:bodyPr lIns="0" tIns="0" rIns="0" bIns="0">
            <a:spAutoFit/>
          </a:bodyPr>
          <a:lstStyle>
            <a:lvl1pPr defTabSz="825500">
              <a:lnSpc>
                <a:spcPct val="120000"/>
              </a:lnSpc>
              <a:spcBef>
                <a:spcPts val="1800"/>
              </a:spcBef>
              <a:defRPr sz="3200" spc="63">
                <a:solidFill>
                  <a:srgbClr val="373535"/>
                </a:solidFill>
                <a:latin typeface="Kingfisher-Display"/>
                <a:ea typeface="Kingfisher-Display"/>
                <a:cs typeface="Kingfisher-Display"/>
                <a:sym typeface="Kingfisher-Display"/>
              </a:defRPr>
            </a:lvl1pPr>
          </a:lstStyle>
          <a:p>
            <a:r>
              <a:t>Lorem ipsum dolor sit amet, consectetur adipiscing elit, sed do eiusmod tempor incididunt ut labore et dolore.</a:t>
            </a:r>
          </a:p>
        </p:txBody>
      </p:sp>
      <p:sp>
        <p:nvSpPr>
          <p:cNvPr id="38" name="Información"/>
          <p:cNvSpPr txBox="1">
            <a:spLocks noGrp="1"/>
          </p:cNvSpPr>
          <p:nvPr>
            <p:ph type="body" sz="quarter" idx="23"/>
          </p:nvPr>
        </p:nvSpPr>
        <p:spPr>
          <a:xfrm>
            <a:off x="1137952" y="2519288"/>
            <a:ext cx="4210322" cy="279401"/>
          </a:xfrm>
          <a:prstGeom prst="rect">
            <a:avLst/>
          </a:prstGeom>
        </p:spPr>
        <p:txBody>
          <a:bodyPr lIns="0" tIns="0" rIns="0" bIns="0" anchor="ctr">
            <a:spAutoFit/>
          </a:bodyPr>
          <a:lstStyle>
            <a:lvl1pPr algn="l" defTabSz="825500">
              <a:lnSpc>
                <a:spcPct val="120000"/>
              </a:lnSpc>
              <a:defRPr sz="1600" spc="95">
                <a:latin typeface="Kingfisher-Display"/>
                <a:ea typeface="Kingfisher-Display"/>
                <a:cs typeface="Kingfisher-Display"/>
                <a:sym typeface="Kingfisher-Display"/>
              </a:defRPr>
            </a:lvl1pPr>
          </a:lstStyle>
          <a:p>
            <a:r>
              <a:t>Información</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graphs +text">
    <p:spTree>
      <p:nvGrpSpPr>
        <p:cNvPr id="1" name=""/>
        <p:cNvGrpSpPr/>
        <p:nvPr/>
      </p:nvGrpSpPr>
      <p:grpSpPr>
        <a:xfrm>
          <a:off x="0" y="0"/>
          <a:ext cx="0" cy="0"/>
          <a:chOff x="0" y="0"/>
          <a:chExt cx="0" cy="0"/>
        </a:xfrm>
      </p:grpSpPr>
      <p:sp>
        <p:nvSpPr>
          <p:cNvPr id="45" name="Fuente: Banco Central de Chile"/>
          <p:cNvSpPr txBox="1">
            <a:spLocks noGrp="1"/>
          </p:cNvSpPr>
          <p:nvPr>
            <p:ph type="body" sz="quarter" idx="21"/>
          </p:nvPr>
        </p:nvSpPr>
        <p:spPr>
          <a:xfrm>
            <a:off x="8641746" y="12515850"/>
            <a:ext cx="7100508" cy="317501"/>
          </a:xfrm>
          <a:prstGeom prst="rect">
            <a:avLst/>
          </a:prstGeom>
        </p:spPr>
        <p:txBody>
          <a:bodyPr lIns="0" tIns="0" rIns="0" bIns="0" anchor="b">
            <a:spAutoFit/>
          </a:bodyPr>
          <a:lstStyle>
            <a:lvl1pPr defTabSz="825500">
              <a:lnSpc>
                <a:spcPct val="120000"/>
              </a:lnSpc>
              <a:defRPr sz="1800" spc="71">
                <a:solidFill>
                  <a:srgbClr val="373535"/>
                </a:solidFill>
                <a:latin typeface="Kingfisher-Display"/>
                <a:ea typeface="Kingfisher-Display"/>
                <a:cs typeface="Kingfisher-Display"/>
                <a:sym typeface="Kingfisher-Display"/>
              </a:defRPr>
            </a:lvl1pPr>
          </a:lstStyle>
          <a:p>
            <a:r>
              <a:t>Fuente: Banco Central de Chile </a:t>
            </a:r>
          </a:p>
        </p:txBody>
      </p:sp>
      <p:sp>
        <p:nvSpPr>
          <p:cNvPr id="46" name="britcham"/>
          <p:cNvSpPr txBox="1"/>
          <p:nvPr/>
        </p:nvSpPr>
        <p:spPr>
          <a:xfrm>
            <a:off x="1137952" y="12547600"/>
            <a:ext cx="4210322"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825500">
              <a:lnSpc>
                <a:spcPct val="120000"/>
              </a:lnSpc>
              <a:defRPr sz="1800" cap="small" spc="288">
                <a:solidFill>
                  <a:srgbClr val="373535"/>
                </a:solidFill>
                <a:latin typeface="Kingfisher-Display"/>
                <a:ea typeface="Kingfisher-Display"/>
                <a:cs typeface="Kingfisher-Display"/>
                <a:sym typeface="Kingfisher-Display"/>
              </a:defRPr>
            </a:lvl1pPr>
          </a:lstStyle>
          <a:p>
            <a:r>
              <a:t>britcham</a:t>
            </a:r>
          </a:p>
        </p:txBody>
      </p:sp>
      <p:pic>
        <p:nvPicPr>
          <p:cNvPr id="47"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
        <p:nvSpPr>
          <p:cNvPr id="48" name="Slide Number"/>
          <p:cNvSpPr txBox="1">
            <a:spLocks noGrp="1"/>
          </p:cNvSpPr>
          <p:nvPr>
            <p:ph type="sldNum" sz="quarter" idx="2"/>
          </p:nvPr>
        </p:nvSpPr>
        <p:spPr>
          <a:xfrm>
            <a:off x="23418800" y="12541250"/>
            <a:ext cx="901700" cy="266701"/>
          </a:xfrm>
          <a:prstGeom prst="rect">
            <a:avLst/>
          </a:prstGeom>
        </p:spPr>
        <p:txBody>
          <a:bodyPr/>
          <a:lstStyle/>
          <a:p>
            <a:fld id="{86CB4B4D-7CA3-9044-876B-883B54F8677D}" type="slidenum">
              <a:t>‹Nº›</a:t>
            </a:fld>
            <a:endParaRPr/>
          </a:p>
        </p:txBody>
      </p:sp>
      <p:sp>
        <p:nvSpPr>
          <p:cNvPr id="49" name="Lorem ipsum dolor sit amet, consectetur adipiscing elit, sed do eiusmod tempor incididunt ut labore et dolore magna aliqua. Ut enim ad minim veniam, quis nostrud exercitation ullamco laboris nisi ut aliquip ex ea commodo consequat. Duis aute irure dolor "/>
          <p:cNvSpPr txBox="1">
            <a:spLocks noGrp="1"/>
          </p:cNvSpPr>
          <p:nvPr>
            <p:ph type="body" sz="quarter" idx="22"/>
          </p:nvPr>
        </p:nvSpPr>
        <p:spPr>
          <a:xfrm>
            <a:off x="1168400" y="5818016"/>
            <a:ext cx="4499366" cy="5671821"/>
          </a:xfrm>
          <a:prstGeom prst="rect">
            <a:avLst/>
          </a:prstGeom>
        </p:spPr>
        <p:txBody>
          <a:bodyPr lIns="0" tIns="0" rIns="0" bIns="0" anchor="b">
            <a:spAutoFit/>
          </a:bodyPr>
          <a:lstStyle>
            <a:lvl1pPr algn="l" defTabSz="825500">
              <a:lnSpc>
                <a:spcPct val="120000"/>
              </a:lnSpc>
              <a:spcBef>
                <a:spcPts val="1800"/>
              </a:spcBef>
              <a:defRPr sz="2100" spc="41">
                <a:solidFill>
                  <a:srgbClr val="373535"/>
                </a:solidFill>
                <a:latin typeface="Kingfisher-Display"/>
                <a:ea typeface="Kingfisher-Display"/>
                <a:cs typeface="Kingfisher-Display"/>
                <a:sym typeface="Kingfisher-Display"/>
              </a:defRPr>
            </a:lvl1pPr>
          </a:lstStyle>
          <a:p>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0" name="Lorem ipsum dolor sit amet, consectetur adipiscing elit"/>
          <p:cNvSpPr txBox="1">
            <a:spLocks noGrp="1"/>
          </p:cNvSpPr>
          <p:nvPr>
            <p:ph type="body" sz="quarter" idx="23"/>
          </p:nvPr>
        </p:nvSpPr>
        <p:spPr>
          <a:xfrm>
            <a:off x="8185508" y="857462"/>
            <a:ext cx="8012985" cy="1201421"/>
          </a:xfrm>
          <a:prstGeom prst="rect">
            <a:avLst/>
          </a:prstGeom>
        </p:spPr>
        <p:txBody>
          <a:bodyPr lIns="0" tIns="0" rIns="0" bIns="0">
            <a:spAutoFit/>
          </a:bodyPr>
          <a:lstStyle>
            <a:lvl1pPr defTabSz="825500">
              <a:lnSpc>
                <a:spcPct val="120000"/>
              </a:lnSpc>
              <a:spcBef>
                <a:spcPts val="1800"/>
              </a:spcBef>
              <a:defRPr sz="3200" spc="63">
                <a:solidFill>
                  <a:srgbClr val="373535"/>
                </a:solidFill>
                <a:latin typeface="Kingfisher-Display"/>
                <a:ea typeface="Kingfisher-Display"/>
                <a:cs typeface="Kingfisher-Display"/>
                <a:sym typeface="Kingfisher-Display"/>
              </a:defRPr>
            </a:lvl1pPr>
          </a:lstStyle>
          <a:p>
            <a:r>
              <a:t>Lorem ipsum dolor sit amet, consectetur adipiscing elit</a:t>
            </a:r>
          </a:p>
        </p:txBody>
      </p:sp>
      <p:sp>
        <p:nvSpPr>
          <p:cNvPr id="51" name="Información"/>
          <p:cNvSpPr txBox="1">
            <a:spLocks noGrp="1"/>
          </p:cNvSpPr>
          <p:nvPr>
            <p:ph type="body" sz="quarter" idx="24"/>
          </p:nvPr>
        </p:nvSpPr>
        <p:spPr>
          <a:xfrm>
            <a:off x="1137952" y="2519288"/>
            <a:ext cx="4210322" cy="279401"/>
          </a:xfrm>
          <a:prstGeom prst="rect">
            <a:avLst/>
          </a:prstGeom>
        </p:spPr>
        <p:txBody>
          <a:bodyPr lIns="0" tIns="0" rIns="0" bIns="0" anchor="ctr">
            <a:spAutoFit/>
          </a:bodyPr>
          <a:lstStyle>
            <a:lvl1pPr algn="l" defTabSz="825500">
              <a:lnSpc>
                <a:spcPct val="120000"/>
              </a:lnSpc>
              <a:defRPr sz="1600" spc="95">
                <a:latin typeface="Kingfisher-Display"/>
                <a:ea typeface="Kingfisher-Display"/>
                <a:cs typeface="Kingfisher-Display"/>
                <a:sym typeface="Kingfisher-Display"/>
              </a:defRPr>
            </a:lvl1pPr>
          </a:lstStyle>
          <a:p>
            <a:r>
              <a:t>Información</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 text">
    <p:spTree>
      <p:nvGrpSpPr>
        <p:cNvPr id="1" name=""/>
        <p:cNvGrpSpPr/>
        <p:nvPr/>
      </p:nvGrpSpPr>
      <p:grpSpPr>
        <a:xfrm>
          <a:off x="0" y="0"/>
          <a:ext cx="0" cy="0"/>
          <a:chOff x="0" y="0"/>
          <a:chExt cx="0" cy="0"/>
        </a:xfrm>
      </p:grpSpPr>
      <p:sp>
        <p:nvSpPr>
          <p:cNvPr id="58" name="Información"/>
          <p:cNvSpPr txBox="1">
            <a:spLocks noGrp="1"/>
          </p:cNvSpPr>
          <p:nvPr>
            <p:ph type="body" sz="quarter" idx="21"/>
          </p:nvPr>
        </p:nvSpPr>
        <p:spPr>
          <a:xfrm>
            <a:off x="8787006" y="12515850"/>
            <a:ext cx="7100508" cy="317501"/>
          </a:xfrm>
          <a:prstGeom prst="rect">
            <a:avLst/>
          </a:prstGeom>
        </p:spPr>
        <p:txBody>
          <a:bodyPr lIns="0" tIns="0" rIns="0" bIns="0" anchor="b">
            <a:spAutoFit/>
          </a:bodyPr>
          <a:lstStyle>
            <a:lvl1pPr defTabSz="825500">
              <a:lnSpc>
                <a:spcPct val="120000"/>
              </a:lnSpc>
              <a:defRPr sz="1800" spc="71">
                <a:solidFill>
                  <a:srgbClr val="373535"/>
                </a:solidFill>
                <a:latin typeface="Kingfisher-Display"/>
                <a:ea typeface="Kingfisher-Display"/>
                <a:cs typeface="Kingfisher-Display"/>
                <a:sym typeface="Kingfisher-Display"/>
              </a:defRPr>
            </a:lvl1pPr>
          </a:lstStyle>
          <a:p>
            <a:r>
              <a:t>Información</a:t>
            </a:r>
          </a:p>
        </p:txBody>
      </p:sp>
      <p:sp>
        <p:nvSpPr>
          <p:cNvPr id="59" name="britcham"/>
          <p:cNvSpPr txBox="1"/>
          <p:nvPr/>
        </p:nvSpPr>
        <p:spPr>
          <a:xfrm>
            <a:off x="1137952" y="12547600"/>
            <a:ext cx="4210322"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825500">
              <a:lnSpc>
                <a:spcPct val="120000"/>
              </a:lnSpc>
              <a:defRPr sz="1800" cap="small" spc="288">
                <a:solidFill>
                  <a:srgbClr val="373535"/>
                </a:solidFill>
                <a:latin typeface="Kingfisher-Display"/>
                <a:ea typeface="Kingfisher-Display"/>
                <a:cs typeface="Kingfisher-Display"/>
                <a:sym typeface="Kingfisher-Display"/>
              </a:defRPr>
            </a:lvl1pPr>
          </a:lstStyle>
          <a:p>
            <a:r>
              <a:t>britcham</a:t>
            </a:r>
          </a:p>
        </p:txBody>
      </p:sp>
      <p:pic>
        <p:nvPicPr>
          <p:cNvPr id="60"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
        <p:nvSpPr>
          <p:cNvPr id="61" name="Slide Number"/>
          <p:cNvSpPr txBox="1">
            <a:spLocks noGrp="1"/>
          </p:cNvSpPr>
          <p:nvPr>
            <p:ph type="sldNum" sz="quarter" idx="2"/>
          </p:nvPr>
        </p:nvSpPr>
        <p:spPr>
          <a:xfrm>
            <a:off x="23418800" y="12541250"/>
            <a:ext cx="901700" cy="266701"/>
          </a:xfrm>
          <a:prstGeom prst="rect">
            <a:avLst/>
          </a:prstGeom>
        </p:spPr>
        <p:txBody>
          <a:bodyPr/>
          <a:lstStyle/>
          <a:p>
            <a:fld id="{86CB4B4D-7CA3-9044-876B-883B54F8677D}" type="slidenum">
              <a:t>‹Nº›</a:t>
            </a:fld>
            <a:endParaRPr/>
          </a:p>
        </p:txBody>
      </p:sp>
      <p:sp>
        <p:nvSpPr>
          <p:cNvPr id="62" name="Lorem ipsum…"/>
          <p:cNvSpPr txBox="1">
            <a:spLocks noGrp="1"/>
          </p:cNvSpPr>
          <p:nvPr>
            <p:ph type="body" sz="quarter" idx="22"/>
          </p:nvPr>
        </p:nvSpPr>
        <p:spPr>
          <a:xfrm>
            <a:off x="7344931" y="830822"/>
            <a:ext cx="9694140" cy="1689101"/>
          </a:xfrm>
          <a:prstGeom prst="rect">
            <a:avLst/>
          </a:prstGeom>
        </p:spPr>
        <p:txBody>
          <a:bodyPr lIns="0" tIns="0" rIns="0" bIns="0">
            <a:spAutoFit/>
          </a:bodyPr>
          <a:lstStyle/>
          <a:p>
            <a:pPr defTabSz="825500">
              <a:lnSpc>
                <a:spcPct val="120000"/>
              </a:lnSpc>
              <a:spcBef>
                <a:spcPts val="1800"/>
              </a:spcBef>
              <a:defRPr spc="87">
                <a:solidFill>
                  <a:srgbClr val="373535"/>
                </a:solidFill>
                <a:latin typeface="Kingfisher-Display"/>
                <a:ea typeface="Kingfisher-Display"/>
                <a:cs typeface="Kingfisher-Display"/>
                <a:sym typeface="Kingfisher-Display"/>
              </a:defRPr>
            </a:pPr>
            <a:r>
              <a:t>Lorem ipsum</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t>Lorem ipsum dolor sit amet</a:t>
            </a:r>
          </a:p>
        </p:txBody>
      </p:sp>
      <p:sp>
        <p:nvSpPr>
          <p:cNvPr id="63" name="Lorem ipsum dolor sit amet, consectetur adipiscing elit, sed do eiusmod tempor incididunt ut labore et dolore magna aliqua.…"/>
          <p:cNvSpPr txBox="1">
            <a:spLocks noGrp="1"/>
          </p:cNvSpPr>
          <p:nvPr>
            <p:ph type="body" sz="quarter" idx="23"/>
          </p:nvPr>
        </p:nvSpPr>
        <p:spPr>
          <a:xfrm>
            <a:off x="5519911" y="4390389"/>
            <a:ext cx="13344179" cy="4935222"/>
          </a:xfrm>
          <a:prstGeom prst="rect">
            <a:avLst/>
          </a:prstGeom>
        </p:spPr>
        <p:txBody>
          <a:bodyPr lIns="0" tIns="0" rIns="0" bIns="0" anchor="ctr">
            <a:spAutoFit/>
          </a:bodyPr>
          <a:lstStyle/>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t>Lorem ipsum dolor sit amet, consectetur adipiscing elit, sed do eiusmod tempor incididunt ut labore et dolore magna aliqua. </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t>Ut enim ad minim veniam, quis nostrud exercitation ullamco laboris nisi ut aliquip ex ea commodo consequat. Duis aute irure dolor in reprehenderit in voluptate velit esse cillum dolore eu fugiat nulla pariatur. </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t>Excepteur sint occaecat cupidatat non proident, sunt in culpa qui officia deserunt mollit anim id est laborum.</a:t>
            </a:r>
          </a:p>
        </p:txBody>
      </p:sp>
      <p:sp>
        <p:nvSpPr>
          <p:cNvPr id="64" name="Información"/>
          <p:cNvSpPr txBox="1">
            <a:spLocks noGrp="1"/>
          </p:cNvSpPr>
          <p:nvPr>
            <p:ph type="body" sz="quarter" idx="24"/>
          </p:nvPr>
        </p:nvSpPr>
        <p:spPr>
          <a:xfrm>
            <a:off x="1137952" y="2519288"/>
            <a:ext cx="4210322" cy="279401"/>
          </a:xfrm>
          <a:prstGeom prst="rect">
            <a:avLst/>
          </a:prstGeom>
        </p:spPr>
        <p:txBody>
          <a:bodyPr lIns="0" tIns="0" rIns="0" bIns="0" anchor="ctr">
            <a:spAutoFit/>
          </a:bodyPr>
          <a:lstStyle>
            <a:lvl1pPr algn="l" defTabSz="825500">
              <a:lnSpc>
                <a:spcPct val="120000"/>
              </a:lnSpc>
              <a:defRPr sz="1600" spc="95">
                <a:latin typeface="Kingfisher-Display"/>
                <a:ea typeface="Kingfisher-Display"/>
                <a:cs typeface="Kingfisher-Display"/>
                <a:sym typeface="Kingfisher-Display"/>
              </a:defRPr>
            </a:lvl1pPr>
          </a:lstStyle>
          <a:p>
            <a:r>
              <a:t>Información</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 text 2">
    <p:spTree>
      <p:nvGrpSpPr>
        <p:cNvPr id="1" name=""/>
        <p:cNvGrpSpPr/>
        <p:nvPr/>
      </p:nvGrpSpPr>
      <p:grpSpPr>
        <a:xfrm>
          <a:off x="0" y="0"/>
          <a:ext cx="0" cy="0"/>
          <a:chOff x="0" y="0"/>
          <a:chExt cx="0" cy="0"/>
        </a:xfrm>
      </p:grpSpPr>
      <p:sp>
        <p:nvSpPr>
          <p:cNvPr id="71" name="britcham"/>
          <p:cNvSpPr txBox="1"/>
          <p:nvPr/>
        </p:nvSpPr>
        <p:spPr>
          <a:xfrm>
            <a:off x="1137952" y="12547600"/>
            <a:ext cx="4210322"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825500">
              <a:lnSpc>
                <a:spcPct val="120000"/>
              </a:lnSpc>
              <a:defRPr sz="1800" cap="small" spc="288">
                <a:solidFill>
                  <a:srgbClr val="373535"/>
                </a:solidFill>
                <a:latin typeface="Kingfisher-Display"/>
                <a:ea typeface="Kingfisher-Display"/>
                <a:cs typeface="Kingfisher-Display"/>
                <a:sym typeface="Kingfisher-Display"/>
              </a:defRPr>
            </a:lvl1pPr>
          </a:lstStyle>
          <a:p>
            <a:r>
              <a:t>britcham</a:t>
            </a:r>
          </a:p>
        </p:txBody>
      </p:sp>
      <p:pic>
        <p:nvPicPr>
          <p:cNvPr id="72"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
        <p:nvSpPr>
          <p:cNvPr id="73" name="Slide Number"/>
          <p:cNvSpPr txBox="1">
            <a:spLocks noGrp="1"/>
          </p:cNvSpPr>
          <p:nvPr>
            <p:ph type="sldNum" sz="quarter" idx="2"/>
          </p:nvPr>
        </p:nvSpPr>
        <p:spPr>
          <a:xfrm>
            <a:off x="23418800" y="12541250"/>
            <a:ext cx="901700" cy="266701"/>
          </a:xfrm>
          <a:prstGeom prst="rect">
            <a:avLst/>
          </a:prstGeom>
        </p:spPr>
        <p:txBody>
          <a:bodyPr/>
          <a:lstStyle/>
          <a:p>
            <a:fld id="{86CB4B4D-7CA3-9044-876B-883B54F8677D}" type="slidenum">
              <a:t>‹Nº›</a:t>
            </a:fld>
            <a:endParaRPr/>
          </a:p>
        </p:txBody>
      </p:sp>
      <p:sp>
        <p:nvSpPr>
          <p:cNvPr id="74" name="Información"/>
          <p:cNvSpPr txBox="1">
            <a:spLocks noGrp="1"/>
          </p:cNvSpPr>
          <p:nvPr>
            <p:ph type="body" sz="quarter" idx="21"/>
          </p:nvPr>
        </p:nvSpPr>
        <p:spPr>
          <a:xfrm>
            <a:off x="1137952" y="2519288"/>
            <a:ext cx="4210322" cy="279401"/>
          </a:xfrm>
          <a:prstGeom prst="rect">
            <a:avLst/>
          </a:prstGeom>
        </p:spPr>
        <p:txBody>
          <a:bodyPr lIns="0" tIns="0" rIns="0" bIns="0" anchor="ctr">
            <a:spAutoFit/>
          </a:bodyPr>
          <a:lstStyle>
            <a:lvl1pPr algn="l" defTabSz="825500">
              <a:lnSpc>
                <a:spcPct val="120000"/>
              </a:lnSpc>
              <a:defRPr sz="1600" spc="95">
                <a:latin typeface="Kingfisher-Display"/>
                <a:ea typeface="Kingfisher-Display"/>
                <a:cs typeface="Kingfisher-Display"/>
                <a:sym typeface="Kingfisher-Display"/>
              </a:defRPr>
            </a:lvl1pPr>
          </a:lstStyle>
          <a:p>
            <a:r>
              <a:t>Información</a:t>
            </a:r>
          </a:p>
        </p:txBody>
      </p:sp>
      <p:sp>
        <p:nvSpPr>
          <p:cNvPr id="75" name="Lorem ipsum…"/>
          <p:cNvSpPr txBox="1">
            <a:spLocks noGrp="1"/>
          </p:cNvSpPr>
          <p:nvPr>
            <p:ph type="body" sz="quarter" idx="22"/>
          </p:nvPr>
        </p:nvSpPr>
        <p:spPr>
          <a:xfrm>
            <a:off x="12213907" y="830822"/>
            <a:ext cx="9144001" cy="1689101"/>
          </a:xfrm>
          <a:prstGeom prst="rect">
            <a:avLst/>
          </a:prstGeom>
        </p:spPr>
        <p:txBody>
          <a:bodyPr lIns="0" tIns="0" rIns="0" bIns="0" anchor="b">
            <a:spAutoFit/>
          </a:bodyPr>
          <a:lstStyle/>
          <a:p>
            <a:pPr algn="l" defTabSz="825500">
              <a:lnSpc>
                <a:spcPct val="120000"/>
              </a:lnSpc>
              <a:spcBef>
                <a:spcPts val="1800"/>
              </a:spcBef>
              <a:defRPr spc="87">
                <a:solidFill>
                  <a:srgbClr val="373535"/>
                </a:solidFill>
                <a:latin typeface="Kingfisher-Display"/>
                <a:ea typeface="Kingfisher-Display"/>
                <a:cs typeface="Kingfisher-Display"/>
                <a:sym typeface="Kingfisher-Display"/>
              </a:defRPr>
            </a:pPr>
            <a:r>
              <a:t>Lorem ipsum</a:t>
            </a:r>
          </a:p>
          <a:p>
            <a:pPr algn="l"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t>Lorem ipsum dolor sit amet</a:t>
            </a:r>
          </a:p>
        </p:txBody>
      </p:sp>
      <p:sp>
        <p:nvSpPr>
          <p:cNvPr id="76" name="Lorem ipsum dolor sit amet, consectetur adipiscing elit, sed do eiusmod tempor incididunt ut labore et dolore magna aliqua.…"/>
          <p:cNvSpPr txBox="1">
            <a:spLocks noGrp="1"/>
          </p:cNvSpPr>
          <p:nvPr>
            <p:ph type="body" sz="quarter" idx="23"/>
          </p:nvPr>
        </p:nvSpPr>
        <p:spPr>
          <a:xfrm>
            <a:off x="12186669" y="5636768"/>
            <a:ext cx="10667191" cy="6245861"/>
          </a:xfrm>
          <a:prstGeom prst="rect">
            <a:avLst/>
          </a:prstGeom>
        </p:spPr>
        <p:txBody>
          <a:bodyPr lIns="0" tIns="0" rIns="0" bIns="0">
            <a:spAutoFit/>
          </a:bodyPr>
          <a:lstStyle/>
          <a:p>
            <a:pPr algn="l"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t>Lorem ipsum dolor sit amet, consectetur adipiscing elit, sed do eiusmod tempor incididunt ut labore et dolore magna aliqua. </a:t>
            </a:r>
          </a:p>
          <a:p>
            <a:pPr algn="l"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t>Ut enim ad minim veniam, quis nostrud exercitation ullamco laboris nisi ut aliquip ex ea commodo consequat. Duis aute irure dolor in reprehenderit in voluptate velit esse cillum dolore eu fugiat nulla pariatur. </a:t>
            </a:r>
          </a:p>
          <a:p>
            <a:pPr algn="l"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t>Excepteur sint occaecat cupidatat non proident, sunt in culpa qui officia deserunt mollit anim id est laborum.</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ext 2">
    <p:spTree>
      <p:nvGrpSpPr>
        <p:cNvPr id="1" name=""/>
        <p:cNvGrpSpPr/>
        <p:nvPr/>
      </p:nvGrpSpPr>
      <p:grpSpPr>
        <a:xfrm>
          <a:off x="0" y="0"/>
          <a:ext cx="0" cy="0"/>
          <a:chOff x="0" y="0"/>
          <a:chExt cx="0" cy="0"/>
        </a:xfrm>
      </p:grpSpPr>
      <p:sp>
        <p:nvSpPr>
          <p:cNvPr id="83" name="britcham"/>
          <p:cNvSpPr txBox="1">
            <a:spLocks noGrp="1"/>
          </p:cNvSpPr>
          <p:nvPr>
            <p:ph type="body" sz="quarter" idx="21"/>
          </p:nvPr>
        </p:nvSpPr>
        <p:spPr>
          <a:xfrm>
            <a:off x="1137952" y="12547600"/>
            <a:ext cx="4210322" cy="254001"/>
          </a:xfrm>
          <a:prstGeom prst="rect">
            <a:avLst/>
          </a:prstGeom>
        </p:spPr>
        <p:txBody>
          <a:bodyPr lIns="0" tIns="0" rIns="0" bIns="0" anchor="ctr">
            <a:spAutoFit/>
          </a:bodyPr>
          <a:lstStyle>
            <a:lvl1pPr algn="l" defTabSz="825500">
              <a:lnSpc>
                <a:spcPct val="120000"/>
              </a:lnSpc>
              <a:defRPr sz="1800" cap="small" spc="288">
                <a:solidFill>
                  <a:srgbClr val="326FC7"/>
                </a:solidFill>
                <a:latin typeface="Kingfisher-Display"/>
                <a:ea typeface="Kingfisher-Display"/>
                <a:cs typeface="Kingfisher-Display"/>
                <a:sym typeface="Kingfisher-Display"/>
              </a:defRPr>
            </a:lvl1pPr>
          </a:lstStyle>
          <a:p>
            <a:r>
              <a:t>britcham</a:t>
            </a:r>
          </a:p>
        </p:txBody>
      </p:sp>
      <p:pic>
        <p:nvPicPr>
          <p:cNvPr id="84"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
        <p:nvSpPr>
          <p:cNvPr id="85" name="Slide Number"/>
          <p:cNvSpPr txBox="1">
            <a:spLocks noGrp="1"/>
          </p:cNvSpPr>
          <p:nvPr>
            <p:ph type="sldNum" sz="quarter" idx="2"/>
          </p:nvPr>
        </p:nvSpPr>
        <p:spPr>
          <a:xfrm>
            <a:off x="23418800" y="12541250"/>
            <a:ext cx="901700" cy="266701"/>
          </a:xfrm>
          <a:prstGeom prst="rect">
            <a:avLst/>
          </a:prstGeom>
        </p:spPr>
        <p:txBody>
          <a:bodyPr/>
          <a:lstStyle>
            <a:lvl1pPr>
              <a:defRPr>
                <a:solidFill>
                  <a:srgbClr val="326FC7"/>
                </a:solidFill>
              </a:defRPr>
            </a:lvl1pPr>
          </a:lstStyle>
          <a:p>
            <a:fld id="{86CB4B4D-7CA3-9044-876B-883B54F8677D}" type="slidenum">
              <a:t>‹Nº›</a:t>
            </a:fld>
            <a:endParaRPr/>
          </a:p>
        </p:txBody>
      </p:sp>
      <p:sp>
        <p:nvSpPr>
          <p:cNvPr id="86" name="Información"/>
          <p:cNvSpPr txBox="1">
            <a:spLocks noGrp="1"/>
          </p:cNvSpPr>
          <p:nvPr>
            <p:ph type="body" sz="quarter" idx="22"/>
          </p:nvPr>
        </p:nvSpPr>
        <p:spPr>
          <a:xfrm>
            <a:off x="1137952" y="2519288"/>
            <a:ext cx="4210322" cy="279401"/>
          </a:xfrm>
          <a:prstGeom prst="rect">
            <a:avLst/>
          </a:prstGeom>
        </p:spPr>
        <p:txBody>
          <a:bodyPr lIns="0" tIns="0" rIns="0" bIns="0" anchor="ctr">
            <a:spAutoFit/>
          </a:bodyPr>
          <a:lstStyle>
            <a:lvl1pPr algn="l" defTabSz="825500">
              <a:lnSpc>
                <a:spcPct val="120000"/>
              </a:lnSpc>
              <a:defRPr sz="1600" spc="95">
                <a:solidFill>
                  <a:srgbClr val="326FC7"/>
                </a:solidFill>
                <a:latin typeface="Kingfisher-Display"/>
                <a:ea typeface="Kingfisher-Display"/>
                <a:cs typeface="Kingfisher-Display"/>
                <a:sym typeface="Kingfisher-Display"/>
              </a:defRPr>
            </a:lvl1pPr>
          </a:lstStyle>
          <a:p>
            <a:r>
              <a:t>Información</a:t>
            </a:r>
          </a:p>
        </p:txBody>
      </p:sp>
      <p:sp>
        <p:nvSpPr>
          <p:cNvPr id="87" name="Lorem ipsum dolor sit amet, consectetur adipiscing elit, sed do eiusmod tempor incididunt ut labore et dolore magna aliqua."/>
          <p:cNvSpPr txBox="1">
            <a:spLocks noGrp="1"/>
          </p:cNvSpPr>
          <p:nvPr>
            <p:ph type="body" sz="quarter" idx="23"/>
          </p:nvPr>
        </p:nvSpPr>
        <p:spPr>
          <a:xfrm>
            <a:off x="1168400" y="9654226"/>
            <a:ext cx="9144000" cy="1856741"/>
          </a:xfrm>
          <a:prstGeom prst="rect">
            <a:avLst/>
          </a:prstGeom>
        </p:spPr>
        <p:txBody>
          <a:bodyPr lIns="0" tIns="0" rIns="0" bIns="0" anchor="b">
            <a:spAutoFit/>
          </a:bodyPr>
          <a:lstStyle>
            <a:lvl1pPr algn="l" defTabSz="825500">
              <a:lnSpc>
                <a:spcPct val="120000"/>
              </a:lnSpc>
              <a:spcBef>
                <a:spcPts val="1800"/>
              </a:spcBef>
              <a:defRPr sz="3200" spc="63">
                <a:solidFill>
                  <a:srgbClr val="326FC7"/>
                </a:solidFill>
                <a:latin typeface="Kingfisher-Display"/>
                <a:ea typeface="Kingfisher-Display"/>
                <a:cs typeface="Kingfisher-Display"/>
                <a:sym typeface="Kingfisher-Display"/>
              </a:defRPr>
            </a:lvl1pPr>
          </a:lstStyle>
          <a:p>
            <a:r>
              <a:t>Lorem ipsum dolor sit amet, consectetur adipiscing elit, sed do eiusmod tempor incididunt ut labore et dolore magna aliqua.</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ítulo subtítulo">
    <p:spTree>
      <p:nvGrpSpPr>
        <p:cNvPr id="1" name=""/>
        <p:cNvGrpSpPr/>
        <p:nvPr/>
      </p:nvGrpSpPr>
      <p:grpSpPr>
        <a:xfrm>
          <a:off x="0" y="0"/>
          <a:ext cx="0" cy="0"/>
          <a:chOff x="0" y="0"/>
          <a:chExt cx="0" cy="0"/>
        </a:xfrm>
      </p:grpSpPr>
      <p:sp>
        <p:nvSpPr>
          <p:cNvPr id="94" name="Slide Number"/>
          <p:cNvSpPr txBox="1">
            <a:spLocks noGrp="1"/>
          </p:cNvSpPr>
          <p:nvPr>
            <p:ph type="sldNum" sz="quarter" idx="2"/>
          </p:nvPr>
        </p:nvSpPr>
        <p:spPr>
          <a:prstGeom prst="rect">
            <a:avLst/>
          </a:prstGeom>
        </p:spPr>
        <p:txBody>
          <a:bodyPr/>
          <a:lstStyle>
            <a:lvl1pPr>
              <a:defRPr>
                <a:solidFill>
                  <a:srgbClr val="326FC7"/>
                </a:solidFill>
              </a:defRPr>
            </a:lvl1pPr>
          </a:lstStyle>
          <a:p>
            <a:fld id="{86CB4B4D-7CA3-9044-876B-883B54F8677D}" type="slidenum">
              <a:t>‹Nº›</a:t>
            </a:fld>
            <a:endParaRPr/>
          </a:p>
        </p:txBody>
      </p:sp>
      <p:sp>
        <p:nvSpPr>
          <p:cNvPr id="95" name="Título"/>
          <p:cNvSpPr txBox="1">
            <a:spLocks noGrp="1"/>
          </p:cNvSpPr>
          <p:nvPr>
            <p:ph type="body" sz="quarter" idx="21"/>
          </p:nvPr>
        </p:nvSpPr>
        <p:spPr>
          <a:xfrm>
            <a:off x="6980101" y="6305550"/>
            <a:ext cx="10423798" cy="1104901"/>
          </a:xfrm>
          <a:prstGeom prst="rect">
            <a:avLst/>
          </a:prstGeom>
        </p:spPr>
        <p:txBody>
          <a:bodyPr lIns="0" tIns="0" rIns="0" bIns="0" anchor="ctr">
            <a:spAutoFit/>
          </a:bodyPr>
          <a:lstStyle>
            <a:lvl1pPr defTabSz="825500">
              <a:defRPr sz="6400" spc="127">
                <a:solidFill>
                  <a:srgbClr val="326FC7"/>
                </a:solidFill>
                <a:latin typeface="Kingfisher-Display"/>
                <a:ea typeface="Kingfisher-Display"/>
                <a:cs typeface="Kingfisher-Display"/>
                <a:sym typeface="Kingfisher-Display"/>
              </a:defRPr>
            </a:lvl1pPr>
          </a:lstStyle>
          <a:p>
            <a:r>
              <a:t>Título</a:t>
            </a:r>
          </a:p>
        </p:txBody>
      </p:sp>
      <p:sp>
        <p:nvSpPr>
          <p:cNvPr id="96" name="britcham"/>
          <p:cNvSpPr txBox="1">
            <a:spLocks noGrp="1"/>
          </p:cNvSpPr>
          <p:nvPr>
            <p:ph type="body" sz="quarter" idx="22"/>
          </p:nvPr>
        </p:nvSpPr>
        <p:spPr>
          <a:xfrm>
            <a:off x="1137952" y="12547600"/>
            <a:ext cx="4210322" cy="254001"/>
          </a:xfrm>
          <a:prstGeom prst="rect">
            <a:avLst/>
          </a:prstGeom>
        </p:spPr>
        <p:txBody>
          <a:bodyPr lIns="0" tIns="0" rIns="0" bIns="0" anchor="ctr">
            <a:spAutoFit/>
          </a:bodyPr>
          <a:lstStyle>
            <a:lvl1pPr algn="l" defTabSz="825500">
              <a:lnSpc>
                <a:spcPct val="120000"/>
              </a:lnSpc>
              <a:defRPr sz="1800" cap="small" spc="288">
                <a:solidFill>
                  <a:srgbClr val="326FC7"/>
                </a:solidFill>
                <a:latin typeface="Kingfisher-Display"/>
                <a:ea typeface="Kingfisher-Display"/>
                <a:cs typeface="Kingfisher-Display"/>
                <a:sym typeface="Kingfisher-Display"/>
              </a:defRPr>
            </a:lvl1pPr>
          </a:lstStyle>
          <a:p>
            <a:r>
              <a:t>britcham</a:t>
            </a:r>
          </a:p>
        </p:txBody>
      </p:sp>
      <p:sp>
        <p:nvSpPr>
          <p:cNvPr id="97" name="Información"/>
          <p:cNvSpPr txBox="1"/>
          <p:nvPr/>
        </p:nvSpPr>
        <p:spPr>
          <a:xfrm>
            <a:off x="1137952" y="2519288"/>
            <a:ext cx="4210322"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825500">
              <a:lnSpc>
                <a:spcPct val="120000"/>
              </a:lnSpc>
              <a:defRPr sz="1600" spc="63">
                <a:solidFill>
                  <a:srgbClr val="326FC7"/>
                </a:solidFill>
                <a:latin typeface="Kingfisher-Display"/>
                <a:ea typeface="Kingfisher-Display"/>
                <a:cs typeface="Kingfisher-Display"/>
                <a:sym typeface="Kingfisher-Display"/>
              </a:defRPr>
            </a:lvl1pPr>
          </a:lstStyle>
          <a:p>
            <a:r>
              <a:t>Información</a:t>
            </a:r>
          </a:p>
        </p:txBody>
      </p:sp>
      <p:pic>
        <p:nvPicPr>
          <p:cNvPr id="98"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
        <p:nvSpPr>
          <p:cNvPr id="99" name="Subtítulo"/>
          <p:cNvSpPr txBox="1">
            <a:spLocks noGrp="1"/>
          </p:cNvSpPr>
          <p:nvPr>
            <p:ph type="body" sz="quarter" idx="23"/>
          </p:nvPr>
        </p:nvSpPr>
        <p:spPr>
          <a:xfrm>
            <a:off x="6980101" y="7818698"/>
            <a:ext cx="10423798" cy="825501"/>
          </a:xfrm>
          <a:prstGeom prst="rect">
            <a:avLst/>
          </a:prstGeom>
        </p:spPr>
        <p:txBody>
          <a:bodyPr lIns="0" tIns="0" rIns="0" bIns="0" anchor="ctr">
            <a:spAutoFit/>
          </a:bodyPr>
          <a:lstStyle>
            <a:lvl1pPr defTabSz="825500">
              <a:defRPr sz="4800" spc="95">
                <a:solidFill>
                  <a:srgbClr val="326FC7"/>
                </a:solidFill>
                <a:latin typeface="Kingfisher-Display"/>
                <a:ea typeface="Kingfisher-Display"/>
                <a:cs typeface="Kingfisher-Display"/>
                <a:sym typeface="Kingfisher-Display"/>
              </a:defRPr>
            </a:lvl1pPr>
          </a:lstStyle>
          <a:p>
            <a:r>
              <a:t>Subtítulo</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foto 1/2 + texto">
    <p:spTree>
      <p:nvGrpSpPr>
        <p:cNvPr id="1" name=""/>
        <p:cNvGrpSpPr/>
        <p:nvPr/>
      </p:nvGrpSpPr>
      <p:grpSpPr>
        <a:xfrm>
          <a:off x="0" y="0"/>
          <a:ext cx="0" cy="0"/>
          <a:chOff x="0" y="0"/>
          <a:chExt cx="0" cy="0"/>
        </a:xfrm>
      </p:grpSpPr>
      <p:sp>
        <p:nvSpPr>
          <p:cNvPr id="106" name="FICH_2016_EFE_0053-3000.jpg"/>
          <p:cNvSpPr>
            <a:spLocks noGrp="1"/>
          </p:cNvSpPr>
          <p:nvPr>
            <p:ph type="pic" idx="21"/>
          </p:nvPr>
        </p:nvSpPr>
        <p:spPr>
          <a:xfrm>
            <a:off x="0" y="2520695"/>
            <a:ext cx="24384000" cy="15532610"/>
          </a:xfrm>
          <a:prstGeom prst="rect">
            <a:avLst/>
          </a:prstGeom>
        </p:spPr>
        <p:txBody>
          <a:bodyPr lIns="91439" tIns="45719" rIns="91439" bIns="45719"/>
          <a:lstStyle/>
          <a:p>
            <a:endParaRP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108" name="Título + foto"/>
          <p:cNvSpPr txBox="1">
            <a:spLocks noGrp="1"/>
          </p:cNvSpPr>
          <p:nvPr>
            <p:ph type="body" sz="quarter" idx="22"/>
          </p:nvPr>
        </p:nvSpPr>
        <p:spPr>
          <a:xfrm>
            <a:off x="6980101" y="3435887"/>
            <a:ext cx="10423798" cy="1104901"/>
          </a:xfrm>
          <a:prstGeom prst="rect">
            <a:avLst/>
          </a:prstGeom>
        </p:spPr>
        <p:txBody>
          <a:bodyPr lIns="0" tIns="0" rIns="0" bIns="0">
            <a:spAutoFit/>
          </a:bodyPr>
          <a:lstStyle>
            <a:lvl1pPr defTabSz="825500">
              <a:defRPr sz="6400" spc="127">
                <a:solidFill>
                  <a:srgbClr val="326FC7"/>
                </a:solidFill>
                <a:latin typeface="Kingfisher-Display"/>
                <a:ea typeface="Kingfisher-Display"/>
                <a:cs typeface="Kingfisher-Display"/>
                <a:sym typeface="Kingfisher-Display"/>
              </a:defRPr>
            </a:lvl1pPr>
          </a:lstStyle>
          <a:p>
            <a:r>
              <a:t>Título + foto</a:t>
            </a:r>
          </a:p>
        </p:txBody>
      </p:sp>
      <p:sp>
        <p:nvSpPr>
          <p:cNvPr id="109" name="britcham"/>
          <p:cNvSpPr txBox="1">
            <a:spLocks noGrp="1"/>
          </p:cNvSpPr>
          <p:nvPr>
            <p:ph type="body" sz="quarter" idx="23"/>
          </p:nvPr>
        </p:nvSpPr>
        <p:spPr>
          <a:xfrm>
            <a:off x="1137952" y="12547600"/>
            <a:ext cx="4210322" cy="254001"/>
          </a:xfrm>
          <a:prstGeom prst="rect">
            <a:avLst/>
          </a:prstGeom>
        </p:spPr>
        <p:txBody>
          <a:bodyPr lIns="0" tIns="0" rIns="0" bIns="0" anchor="ctr">
            <a:spAutoFit/>
          </a:bodyPr>
          <a:lstStyle>
            <a:lvl1pPr algn="l" defTabSz="825500">
              <a:lnSpc>
                <a:spcPct val="120000"/>
              </a:lnSpc>
              <a:defRPr sz="1800" cap="small" spc="288">
                <a:latin typeface="Kingfisher-Display"/>
                <a:ea typeface="Kingfisher-Display"/>
                <a:cs typeface="Kingfisher-Display"/>
                <a:sym typeface="Kingfisher-Display"/>
              </a:defRPr>
            </a:lvl1pPr>
          </a:lstStyle>
          <a:p>
            <a:r>
              <a:t>britcham</a:t>
            </a:r>
          </a:p>
        </p:txBody>
      </p:sp>
      <p:sp>
        <p:nvSpPr>
          <p:cNvPr id="110" name="Información"/>
          <p:cNvSpPr txBox="1"/>
          <p:nvPr/>
        </p:nvSpPr>
        <p:spPr>
          <a:xfrm>
            <a:off x="1137952" y="2519288"/>
            <a:ext cx="4210322"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825500">
              <a:lnSpc>
                <a:spcPct val="120000"/>
              </a:lnSpc>
              <a:defRPr sz="1600" spc="63">
                <a:solidFill>
                  <a:srgbClr val="326FC7"/>
                </a:solidFill>
                <a:latin typeface="Kingfisher-Display"/>
                <a:ea typeface="Kingfisher-Display"/>
                <a:cs typeface="Kingfisher-Display"/>
                <a:sym typeface="Kingfisher-Display"/>
              </a:defRPr>
            </a:lvl1pPr>
          </a:lstStyle>
          <a:p>
            <a:r>
              <a:t>Información</a:t>
            </a:r>
          </a:p>
        </p:txBody>
      </p:sp>
      <p:pic>
        <p:nvPicPr>
          <p:cNvPr id="111"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3418800" y="12541250"/>
            <a:ext cx="898893" cy="266701"/>
          </a:xfrm>
          <a:prstGeom prst="rect">
            <a:avLst/>
          </a:prstGeom>
          <a:ln w="12700">
            <a:miter lim="400000"/>
          </a:ln>
        </p:spPr>
        <p:txBody>
          <a:bodyPr lIns="0" tIns="0" rIns="0" bIns="0" anchor="ctr">
            <a:spAutoFit/>
          </a:bodyPr>
          <a:lstStyle>
            <a:lvl1pPr algn="l" defTabSz="825500">
              <a:lnSpc>
                <a:spcPct val="120000"/>
              </a:lnSpc>
              <a:defRPr sz="1600" cap="small" spc="320">
                <a:solidFill>
                  <a:srgbClr val="373535"/>
                </a:solidFill>
                <a:latin typeface="Riviera Nights"/>
                <a:ea typeface="Riviera Nights"/>
                <a:cs typeface="Riviera Nights"/>
                <a:sym typeface="Riviera Nights"/>
              </a:defRPr>
            </a:lvl1pPr>
          </a:lstStyle>
          <a:p>
            <a:fld id="{86CB4B4D-7CA3-9044-876B-883B54F8677D}" type="slidenum">
              <a:t>‹Nº›</a:t>
            </a:fld>
            <a:endParaRPr/>
          </a:p>
        </p:txBody>
      </p:sp>
      <p:pic>
        <p:nvPicPr>
          <p:cNvPr id="3" name="Image" descr="Image"/>
          <p:cNvPicPr>
            <a:picLocks noChangeAspect="1"/>
          </p:cNvPicPr>
          <p:nvPr/>
        </p:nvPicPr>
        <p:blipFill>
          <a:blip r:embed="rId16"/>
          <a:stretch>
            <a:fillRect/>
          </a:stretch>
        </p:blipFill>
        <p:spPr>
          <a:xfrm>
            <a:off x="1165230" y="965403"/>
            <a:ext cx="3256301" cy="1197221"/>
          </a:xfrm>
          <a:prstGeom prst="rect">
            <a:avLst/>
          </a:prstGeom>
          <a:ln w="12700">
            <a:miter lim="400000"/>
          </a:ln>
        </p:spPr>
      </p:pic>
      <p:sp>
        <p:nvSpPr>
          <p:cNvPr id="4" name="Presentación Electrónica…"/>
          <p:cNvSpPr txBox="1"/>
          <p:nvPr/>
        </p:nvSpPr>
        <p:spPr>
          <a:xfrm>
            <a:off x="1168400" y="8463915"/>
            <a:ext cx="7597620" cy="243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defTabSz="825500">
              <a:defRPr sz="3600" spc="71">
                <a:solidFill>
                  <a:srgbClr val="326FC7"/>
                </a:solidFill>
                <a:latin typeface="Kingfisher-Display"/>
                <a:ea typeface="Kingfisher-Display"/>
                <a:cs typeface="Kingfisher-Display"/>
                <a:sym typeface="Kingfisher-Display"/>
              </a:defRPr>
            </a:pPr>
            <a:r>
              <a:t>Presentación Electrónica </a:t>
            </a:r>
          </a:p>
          <a:p>
            <a:pPr algn="l" defTabSz="825500">
              <a:defRPr sz="3600" spc="71">
                <a:solidFill>
                  <a:srgbClr val="326FC7"/>
                </a:solidFill>
                <a:latin typeface="Kingfisher-Display"/>
                <a:ea typeface="Kingfisher-Display"/>
                <a:cs typeface="Kingfisher-Display"/>
                <a:sym typeface="Kingfisher-Display"/>
              </a:defRPr>
            </a:pPr>
            <a:r>
              <a:t>del Balance Económico Mensual </a:t>
            </a:r>
          </a:p>
          <a:p>
            <a:pPr algn="l" defTabSz="825500">
              <a:defRPr sz="3600" spc="71">
                <a:solidFill>
                  <a:srgbClr val="326FC7"/>
                </a:solidFill>
                <a:latin typeface="Kingfisher-Display"/>
                <a:ea typeface="Kingfisher-Display"/>
                <a:cs typeface="Kingfisher-Display"/>
                <a:sym typeface="Kingfisher-Display"/>
              </a:defRPr>
            </a:pPr>
            <a:endParaRPr/>
          </a:p>
          <a:p>
            <a:pPr algn="l" defTabSz="825500">
              <a:defRPr sz="3600" spc="71">
                <a:solidFill>
                  <a:srgbClr val="326FC7"/>
                </a:solidFill>
                <a:latin typeface="Kingfisher-Display"/>
                <a:ea typeface="Kingfisher-Display"/>
                <a:cs typeface="Kingfisher-Display"/>
                <a:sym typeface="Kingfisher-Display"/>
              </a:defRPr>
            </a:pPr>
            <a:r>
              <a:t>Enero de 2021</a:t>
            </a:r>
          </a:p>
        </p:txBody>
      </p:sp>
      <p:sp>
        <p:nvSpPr>
          <p:cNvPr id="5" name="Title Text"/>
          <p:cNvSpPr txBox="1">
            <a:spLocks noGrp="1"/>
          </p:cNvSpPr>
          <p:nvPr>
            <p:ph type="title"/>
          </p:nvPr>
        </p:nvSpPr>
        <p:spPr>
          <a:xfrm>
            <a:off x="2400300" y="2298700"/>
            <a:ext cx="196215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r>
              <a:t>Title Text</a:t>
            </a:r>
          </a:p>
        </p:txBody>
      </p:sp>
      <p:sp>
        <p:nvSpPr>
          <p:cNvPr id="6" name="Body Level One…"/>
          <p:cNvSpPr txBox="1">
            <a:spLocks noGrp="1"/>
          </p:cNvSpPr>
          <p:nvPr>
            <p:ph type="body" idx="1"/>
          </p:nvPr>
        </p:nvSpPr>
        <p:spPr>
          <a:xfrm>
            <a:off x="2400300" y="7061200"/>
            <a:ext cx="19621500" cy="1574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Lst>
  <p:transition spd="med"/>
  <p:txStyles>
    <p:titleStyle>
      <a:lvl1pPr marL="0" marR="0" indent="0" algn="ctr" defTabSz="787400" latinLnBrk="0">
        <a:lnSpc>
          <a:spcPct val="100000"/>
        </a:lnSpc>
        <a:spcBef>
          <a:spcPts val="0"/>
        </a:spcBef>
        <a:spcAft>
          <a:spcPts val="0"/>
        </a:spcAft>
        <a:buClrTx/>
        <a:buSzTx/>
        <a:buFontTx/>
        <a:buNone/>
        <a:tabLst/>
        <a:defRPr sz="10600" b="0" i="0" u="none" strike="noStrike" cap="none" spc="0" baseline="0">
          <a:solidFill>
            <a:srgbClr val="000000"/>
          </a:solidFill>
          <a:uFillTx/>
          <a:latin typeface="Gill Sans"/>
          <a:ea typeface="Gill Sans"/>
          <a:cs typeface="Gill Sans"/>
          <a:sym typeface="Gill Sans"/>
        </a:defRPr>
      </a:lvl1pPr>
      <a:lvl2pPr marL="0" marR="0" indent="228600" algn="ctr" defTabSz="787400" latinLnBrk="0">
        <a:lnSpc>
          <a:spcPct val="100000"/>
        </a:lnSpc>
        <a:spcBef>
          <a:spcPts val="0"/>
        </a:spcBef>
        <a:spcAft>
          <a:spcPts val="0"/>
        </a:spcAft>
        <a:buClrTx/>
        <a:buSzTx/>
        <a:buFontTx/>
        <a:buNone/>
        <a:tabLst/>
        <a:defRPr sz="10600" b="0" i="0" u="none" strike="noStrike" cap="none" spc="0" baseline="0">
          <a:solidFill>
            <a:srgbClr val="000000"/>
          </a:solidFill>
          <a:uFillTx/>
          <a:latin typeface="Gill Sans"/>
          <a:ea typeface="Gill Sans"/>
          <a:cs typeface="Gill Sans"/>
          <a:sym typeface="Gill Sans"/>
        </a:defRPr>
      </a:lvl2pPr>
      <a:lvl3pPr marL="0" marR="0" indent="457200" algn="ctr" defTabSz="787400" latinLnBrk="0">
        <a:lnSpc>
          <a:spcPct val="100000"/>
        </a:lnSpc>
        <a:spcBef>
          <a:spcPts val="0"/>
        </a:spcBef>
        <a:spcAft>
          <a:spcPts val="0"/>
        </a:spcAft>
        <a:buClrTx/>
        <a:buSzTx/>
        <a:buFontTx/>
        <a:buNone/>
        <a:tabLst/>
        <a:defRPr sz="10600" b="0" i="0" u="none" strike="noStrike" cap="none" spc="0" baseline="0">
          <a:solidFill>
            <a:srgbClr val="000000"/>
          </a:solidFill>
          <a:uFillTx/>
          <a:latin typeface="Gill Sans"/>
          <a:ea typeface="Gill Sans"/>
          <a:cs typeface="Gill Sans"/>
          <a:sym typeface="Gill Sans"/>
        </a:defRPr>
      </a:lvl3pPr>
      <a:lvl4pPr marL="0" marR="0" indent="685800" algn="ctr" defTabSz="787400" latinLnBrk="0">
        <a:lnSpc>
          <a:spcPct val="100000"/>
        </a:lnSpc>
        <a:spcBef>
          <a:spcPts val="0"/>
        </a:spcBef>
        <a:spcAft>
          <a:spcPts val="0"/>
        </a:spcAft>
        <a:buClrTx/>
        <a:buSzTx/>
        <a:buFontTx/>
        <a:buNone/>
        <a:tabLst/>
        <a:defRPr sz="10600" b="0" i="0" u="none" strike="noStrike" cap="none" spc="0" baseline="0">
          <a:solidFill>
            <a:srgbClr val="000000"/>
          </a:solidFill>
          <a:uFillTx/>
          <a:latin typeface="Gill Sans"/>
          <a:ea typeface="Gill Sans"/>
          <a:cs typeface="Gill Sans"/>
          <a:sym typeface="Gill Sans"/>
        </a:defRPr>
      </a:lvl4pPr>
      <a:lvl5pPr marL="0" marR="0" indent="914400" algn="ctr" defTabSz="787400" latinLnBrk="0">
        <a:lnSpc>
          <a:spcPct val="100000"/>
        </a:lnSpc>
        <a:spcBef>
          <a:spcPts val="0"/>
        </a:spcBef>
        <a:spcAft>
          <a:spcPts val="0"/>
        </a:spcAft>
        <a:buClrTx/>
        <a:buSzTx/>
        <a:buFontTx/>
        <a:buNone/>
        <a:tabLst/>
        <a:defRPr sz="10600" b="0" i="0" u="none" strike="noStrike" cap="none" spc="0" baseline="0">
          <a:solidFill>
            <a:srgbClr val="000000"/>
          </a:solidFill>
          <a:uFillTx/>
          <a:latin typeface="Gill Sans"/>
          <a:ea typeface="Gill Sans"/>
          <a:cs typeface="Gill Sans"/>
          <a:sym typeface="Gill Sans"/>
        </a:defRPr>
      </a:lvl5pPr>
      <a:lvl6pPr marL="0" marR="0" indent="1143000" algn="ctr" defTabSz="787400" latinLnBrk="0">
        <a:lnSpc>
          <a:spcPct val="100000"/>
        </a:lnSpc>
        <a:spcBef>
          <a:spcPts val="0"/>
        </a:spcBef>
        <a:spcAft>
          <a:spcPts val="0"/>
        </a:spcAft>
        <a:buClrTx/>
        <a:buSzTx/>
        <a:buFontTx/>
        <a:buNone/>
        <a:tabLst/>
        <a:defRPr sz="10600" b="0" i="0" u="none" strike="noStrike" cap="none" spc="0" baseline="0">
          <a:solidFill>
            <a:srgbClr val="000000"/>
          </a:solidFill>
          <a:uFillTx/>
          <a:latin typeface="Gill Sans"/>
          <a:ea typeface="Gill Sans"/>
          <a:cs typeface="Gill Sans"/>
          <a:sym typeface="Gill Sans"/>
        </a:defRPr>
      </a:lvl6pPr>
      <a:lvl7pPr marL="0" marR="0" indent="1371600" algn="ctr" defTabSz="787400" latinLnBrk="0">
        <a:lnSpc>
          <a:spcPct val="100000"/>
        </a:lnSpc>
        <a:spcBef>
          <a:spcPts val="0"/>
        </a:spcBef>
        <a:spcAft>
          <a:spcPts val="0"/>
        </a:spcAft>
        <a:buClrTx/>
        <a:buSzTx/>
        <a:buFontTx/>
        <a:buNone/>
        <a:tabLst/>
        <a:defRPr sz="10600" b="0" i="0" u="none" strike="noStrike" cap="none" spc="0" baseline="0">
          <a:solidFill>
            <a:srgbClr val="000000"/>
          </a:solidFill>
          <a:uFillTx/>
          <a:latin typeface="Gill Sans"/>
          <a:ea typeface="Gill Sans"/>
          <a:cs typeface="Gill Sans"/>
          <a:sym typeface="Gill Sans"/>
        </a:defRPr>
      </a:lvl7pPr>
      <a:lvl8pPr marL="0" marR="0" indent="1600200" algn="ctr" defTabSz="787400" latinLnBrk="0">
        <a:lnSpc>
          <a:spcPct val="100000"/>
        </a:lnSpc>
        <a:spcBef>
          <a:spcPts val="0"/>
        </a:spcBef>
        <a:spcAft>
          <a:spcPts val="0"/>
        </a:spcAft>
        <a:buClrTx/>
        <a:buSzTx/>
        <a:buFontTx/>
        <a:buNone/>
        <a:tabLst/>
        <a:defRPr sz="10600" b="0" i="0" u="none" strike="noStrike" cap="none" spc="0" baseline="0">
          <a:solidFill>
            <a:srgbClr val="000000"/>
          </a:solidFill>
          <a:uFillTx/>
          <a:latin typeface="Gill Sans"/>
          <a:ea typeface="Gill Sans"/>
          <a:cs typeface="Gill Sans"/>
          <a:sym typeface="Gill Sans"/>
        </a:defRPr>
      </a:lvl8pPr>
      <a:lvl9pPr marL="0" marR="0" indent="1828800" algn="ctr" defTabSz="787400" latinLnBrk="0">
        <a:lnSpc>
          <a:spcPct val="100000"/>
        </a:lnSpc>
        <a:spcBef>
          <a:spcPts val="0"/>
        </a:spcBef>
        <a:spcAft>
          <a:spcPts val="0"/>
        </a:spcAft>
        <a:buClrTx/>
        <a:buSzTx/>
        <a:buFontTx/>
        <a:buNone/>
        <a:tabLst/>
        <a:defRPr sz="10600" b="0" i="0" u="none" strike="noStrike" cap="none" spc="0" baseline="0">
          <a:solidFill>
            <a:srgbClr val="000000"/>
          </a:solidFill>
          <a:uFillTx/>
          <a:latin typeface="Gill Sans"/>
          <a:ea typeface="Gill Sans"/>
          <a:cs typeface="Gill Sans"/>
          <a:sym typeface="Gill Sans"/>
        </a:defRPr>
      </a:lvl9pPr>
    </p:titleStyle>
    <p:bodyStyle>
      <a:lvl1pPr marL="0" marR="0" indent="0" algn="ctr" defTabSz="787400" latinLnBrk="0">
        <a:lnSpc>
          <a:spcPct val="100000"/>
        </a:lnSpc>
        <a:spcBef>
          <a:spcPts val="0"/>
        </a:spcBef>
        <a:spcAft>
          <a:spcPts val="0"/>
        </a:spcAft>
        <a:buClrTx/>
        <a:buSzTx/>
        <a:buFontTx/>
        <a:buNone/>
        <a:tabLst/>
        <a:defRPr sz="4400" b="0" i="0" u="none" strike="noStrike" cap="none" spc="0" baseline="0">
          <a:solidFill>
            <a:srgbClr val="000000"/>
          </a:solidFill>
          <a:uFillTx/>
          <a:latin typeface="Gill Sans"/>
          <a:ea typeface="Gill Sans"/>
          <a:cs typeface="Gill Sans"/>
          <a:sym typeface="Gill Sans"/>
        </a:defRPr>
      </a:lvl1pPr>
      <a:lvl2pPr marL="0" marR="0" indent="0" algn="ctr" defTabSz="787400" latinLnBrk="0">
        <a:lnSpc>
          <a:spcPct val="100000"/>
        </a:lnSpc>
        <a:spcBef>
          <a:spcPts val="0"/>
        </a:spcBef>
        <a:spcAft>
          <a:spcPts val="0"/>
        </a:spcAft>
        <a:buClrTx/>
        <a:buSzTx/>
        <a:buFontTx/>
        <a:buNone/>
        <a:tabLst/>
        <a:defRPr sz="4400" b="0" i="0" u="none" strike="noStrike" cap="none" spc="0" baseline="0">
          <a:solidFill>
            <a:srgbClr val="000000"/>
          </a:solidFill>
          <a:uFillTx/>
          <a:latin typeface="Gill Sans"/>
          <a:ea typeface="Gill Sans"/>
          <a:cs typeface="Gill Sans"/>
          <a:sym typeface="Gill Sans"/>
        </a:defRPr>
      </a:lvl2pPr>
      <a:lvl3pPr marL="0" marR="0" indent="0" algn="ctr" defTabSz="787400" latinLnBrk="0">
        <a:lnSpc>
          <a:spcPct val="100000"/>
        </a:lnSpc>
        <a:spcBef>
          <a:spcPts val="0"/>
        </a:spcBef>
        <a:spcAft>
          <a:spcPts val="0"/>
        </a:spcAft>
        <a:buClrTx/>
        <a:buSzTx/>
        <a:buFontTx/>
        <a:buNone/>
        <a:tabLst/>
        <a:defRPr sz="4400" b="0" i="0" u="none" strike="noStrike" cap="none" spc="0" baseline="0">
          <a:solidFill>
            <a:srgbClr val="000000"/>
          </a:solidFill>
          <a:uFillTx/>
          <a:latin typeface="Gill Sans"/>
          <a:ea typeface="Gill Sans"/>
          <a:cs typeface="Gill Sans"/>
          <a:sym typeface="Gill Sans"/>
        </a:defRPr>
      </a:lvl3pPr>
      <a:lvl4pPr marL="0" marR="0" indent="0" algn="ctr" defTabSz="787400" latinLnBrk="0">
        <a:lnSpc>
          <a:spcPct val="100000"/>
        </a:lnSpc>
        <a:spcBef>
          <a:spcPts val="0"/>
        </a:spcBef>
        <a:spcAft>
          <a:spcPts val="0"/>
        </a:spcAft>
        <a:buClrTx/>
        <a:buSzTx/>
        <a:buFontTx/>
        <a:buNone/>
        <a:tabLst/>
        <a:defRPr sz="4400" b="0" i="0" u="none" strike="noStrike" cap="none" spc="0" baseline="0">
          <a:solidFill>
            <a:srgbClr val="000000"/>
          </a:solidFill>
          <a:uFillTx/>
          <a:latin typeface="Gill Sans"/>
          <a:ea typeface="Gill Sans"/>
          <a:cs typeface="Gill Sans"/>
          <a:sym typeface="Gill Sans"/>
        </a:defRPr>
      </a:lvl4pPr>
      <a:lvl5pPr marL="0" marR="0" indent="0" algn="ctr" defTabSz="787400" latinLnBrk="0">
        <a:lnSpc>
          <a:spcPct val="100000"/>
        </a:lnSpc>
        <a:spcBef>
          <a:spcPts val="0"/>
        </a:spcBef>
        <a:spcAft>
          <a:spcPts val="0"/>
        </a:spcAft>
        <a:buClrTx/>
        <a:buSzTx/>
        <a:buFontTx/>
        <a:buNone/>
        <a:tabLst/>
        <a:defRPr sz="4400" b="0" i="0" u="none" strike="noStrike" cap="none" spc="0" baseline="0">
          <a:solidFill>
            <a:srgbClr val="000000"/>
          </a:solidFill>
          <a:uFillTx/>
          <a:latin typeface="Gill Sans"/>
          <a:ea typeface="Gill Sans"/>
          <a:cs typeface="Gill Sans"/>
          <a:sym typeface="Gill Sans"/>
        </a:defRPr>
      </a:lvl5pPr>
      <a:lvl6pPr marL="0" marR="0" indent="355600" algn="ctr" defTabSz="787400" latinLnBrk="0">
        <a:lnSpc>
          <a:spcPct val="100000"/>
        </a:lnSpc>
        <a:spcBef>
          <a:spcPts val="0"/>
        </a:spcBef>
        <a:spcAft>
          <a:spcPts val="0"/>
        </a:spcAft>
        <a:buClrTx/>
        <a:buSzTx/>
        <a:buFontTx/>
        <a:buNone/>
        <a:tabLst/>
        <a:defRPr sz="4400" b="0" i="0" u="none" strike="noStrike" cap="none" spc="0" baseline="0">
          <a:solidFill>
            <a:srgbClr val="000000"/>
          </a:solidFill>
          <a:uFillTx/>
          <a:latin typeface="Gill Sans"/>
          <a:ea typeface="Gill Sans"/>
          <a:cs typeface="Gill Sans"/>
          <a:sym typeface="Gill Sans"/>
        </a:defRPr>
      </a:lvl6pPr>
      <a:lvl7pPr marL="0" marR="0" indent="711200" algn="ctr" defTabSz="787400" latinLnBrk="0">
        <a:lnSpc>
          <a:spcPct val="100000"/>
        </a:lnSpc>
        <a:spcBef>
          <a:spcPts val="0"/>
        </a:spcBef>
        <a:spcAft>
          <a:spcPts val="0"/>
        </a:spcAft>
        <a:buClrTx/>
        <a:buSzTx/>
        <a:buFontTx/>
        <a:buNone/>
        <a:tabLst/>
        <a:defRPr sz="4400" b="0" i="0" u="none" strike="noStrike" cap="none" spc="0" baseline="0">
          <a:solidFill>
            <a:srgbClr val="000000"/>
          </a:solidFill>
          <a:uFillTx/>
          <a:latin typeface="Gill Sans"/>
          <a:ea typeface="Gill Sans"/>
          <a:cs typeface="Gill Sans"/>
          <a:sym typeface="Gill Sans"/>
        </a:defRPr>
      </a:lvl7pPr>
      <a:lvl8pPr marL="0" marR="0" indent="1066800" algn="ctr" defTabSz="787400" latinLnBrk="0">
        <a:lnSpc>
          <a:spcPct val="100000"/>
        </a:lnSpc>
        <a:spcBef>
          <a:spcPts val="0"/>
        </a:spcBef>
        <a:spcAft>
          <a:spcPts val="0"/>
        </a:spcAft>
        <a:buClrTx/>
        <a:buSzTx/>
        <a:buFontTx/>
        <a:buNone/>
        <a:tabLst/>
        <a:defRPr sz="4400" b="0" i="0" u="none" strike="noStrike" cap="none" spc="0" baseline="0">
          <a:solidFill>
            <a:srgbClr val="000000"/>
          </a:solidFill>
          <a:uFillTx/>
          <a:latin typeface="Gill Sans"/>
          <a:ea typeface="Gill Sans"/>
          <a:cs typeface="Gill Sans"/>
          <a:sym typeface="Gill Sans"/>
        </a:defRPr>
      </a:lvl8pPr>
      <a:lvl9pPr marL="0" marR="0" indent="1422400" algn="ctr" defTabSz="787400" latinLnBrk="0">
        <a:lnSpc>
          <a:spcPct val="100000"/>
        </a:lnSpc>
        <a:spcBef>
          <a:spcPts val="0"/>
        </a:spcBef>
        <a:spcAft>
          <a:spcPts val="0"/>
        </a:spcAft>
        <a:buClrTx/>
        <a:buSzTx/>
        <a:buFontTx/>
        <a:buNone/>
        <a:tabLst/>
        <a:defRPr sz="4400" b="0" i="0" u="none" strike="noStrike" cap="none" spc="0" baseline="0">
          <a:solidFill>
            <a:srgbClr val="000000"/>
          </a:solidFill>
          <a:uFillTx/>
          <a:latin typeface="Gill Sans"/>
          <a:ea typeface="Gill Sans"/>
          <a:cs typeface="Gill Sans"/>
          <a:sym typeface="Gill Sans"/>
        </a:defRPr>
      </a:lvl9pPr>
    </p:bodyStyle>
    <p:otherStyle>
      <a:lvl1pPr marL="0" marR="0" indent="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mn-lt"/>
          <a:ea typeface="+mn-ea"/>
          <a:cs typeface="+mn-cs"/>
          <a:sym typeface="Riviera Nights"/>
        </a:defRPr>
      </a:lvl1pPr>
      <a:lvl2pPr marL="0" marR="0" indent="3429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mn-lt"/>
          <a:ea typeface="+mn-ea"/>
          <a:cs typeface="+mn-cs"/>
          <a:sym typeface="Riviera Nights"/>
        </a:defRPr>
      </a:lvl2pPr>
      <a:lvl3pPr marL="0" marR="0" indent="6858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mn-lt"/>
          <a:ea typeface="+mn-ea"/>
          <a:cs typeface="+mn-cs"/>
          <a:sym typeface="Riviera Nights"/>
        </a:defRPr>
      </a:lvl3pPr>
      <a:lvl4pPr marL="0" marR="0" indent="10287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mn-lt"/>
          <a:ea typeface="+mn-ea"/>
          <a:cs typeface="+mn-cs"/>
          <a:sym typeface="Riviera Nights"/>
        </a:defRPr>
      </a:lvl4pPr>
      <a:lvl5pPr marL="0" marR="0" indent="13716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mn-lt"/>
          <a:ea typeface="+mn-ea"/>
          <a:cs typeface="+mn-cs"/>
          <a:sym typeface="Riviera Nights"/>
        </a:defRPr>
      </a:lvl5pPr>
      <a:lvl6pPr marL="0" marR="0" indent="17145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mn-lt"/>
          <a:ea typeface="+mn-ea"/>
          <a:cs typeface="+mn-cs"/>
          <a:sym typeface="Riviera Nights"/>
        </a:defRPr>
      </a:lvl6pPr>
      <a:lvl7pPr marL="0" marR="0" indent="20574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mn-lt"/>
          <a:ea typeface="+mn-ea"/>
          <a:cs typeface="+mn-cs"/>
          <a:sym typeface="Riviera Nights"/>
        </a:defRPr>
      </a:lvl7pPr>
      <a:lvl8pPr marL="0" marR="0" indent="24003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mn-lt"/>
          <a:ea typeface="+mn-ea"/>
          <a:cs typeface="+mn-cs"/>
          <a:sym typeface="Riviera Nights"/>
        </a:defRPr>
      </a:lvl8pPr>
      <a:lvl9pPr marL="0" marR="0" indent="27432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mn-lt"/>
          <a:ea typeface="+mn-ea"/>
          <a:cs typeface="+mn-cs"/>
          <a:sym typeface="Riviera Night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63E1F7B-E9CE-7C01-C012-069C9CE3B691}"/>
              </a:ext>
            </a:extLst>
          </p:cNvPr>
          <p:cNvSpPr/>
          <p:nvPr/>
        </p:nvSpPr>
        <p:spPr>
          <a:xfrm>
            <a:off x="616226" y="8328991"/>
            <a:ext cx="7921951" cy="2882348"/>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55" name="p63b.jpeg" descr="p63b.jpeg"/>
          <p:cNvPicPr>
            <a:picLocks noGrp="1" noChangeAspect="1"/>
          </p:cNvPicPr>
          <p:nvPr>
            <p:ph type="pic" idx="21"/>
          </p:nvPr>
        </p:nvPicPr>
        <p:blipFill>
          <a:blip r:embed="rId3"/>
          <a:srcRect l="22393" r="22393" b="6553"/>
          <a:stretch>
            <a:fillRect/>
          </a:stretch>
        </p:blipFill>
        <p:spPr>
          <a:xfrm>
            <a:off x="12192000" y="-1"/>
            <a:ext cx="12192000" cy="13716001"/>
          </a:xfrm>
          <a:prstGeom prst="rect">
            <a:avLst/>
          </a:prstGeom>
        </p:spPr>
      </p:pic>
      <p:sp>
        <p:nvSpPr>
          <p:cNvPr id="256" name="Slide Number"/>
          <p:cNvSpPr txBox="1">
            <a:spLocks noGrp="1"/>
          </p:cNvSpPr>
          <p:nvPr>
            <p:ph type="sldNum" sz="quarter" idx="2"/>
          </p:nvPr>
        </p:nvSpPr>
        <p:spPr>
          <a:xfrm>
            <a:off x="23418800" y="12674600"/>
            <a:ext cx="898893" cy="368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lstStyle/>
          <a:p>
            <a:fld id="{86CB4B4D-7CA3-9044-876B-883B54F8677D}" type="slidenum">
              <a:rPr/>
              <a:t>1</a:t>
            </a:fld>
            <a:endParaRPr/>
          </a:p>
        </p:txBody>
      </p:sp>
      <p:sp>
        <p:nvSpPr>
          <p:cNvPr id="257" name="britcham"/>
          <p:cNvSpPr txBox="1">
            <a:spLocks noGrp="1"/>
          </p:cNvSpPr>
          <p:nvPr>
            <p:ph type="body" idx="22"/>
          </p:nvPr>
        </p:nvSpPr>
        <p:spPr>
          <a:prstGeom prst="rect">
            <a:avLst/>
          </a:prstGeom>
        </p:spPr>
        <p:txBody>
          <a:bodyPr/>
          <a:lstStyle/>
          <a:p>
            <a:r>
              <a:t>britcham</a:t>
            </a:r>
          </a:p>
        </p:txBody>
      </p:sp>
      <p:sp>
        <p:nvSpPr>
          <p:cNvPr id="258" name="Chile en…"/>
          <p:cNvSpPr txBox="1">
            <a:spLocks noGrp="1"/>
          </p:cNvSpPr>
          <p:nvPr>
            <p:ph type="body" idx="23"/>
          </p:nvPr>
        </p:nvSpPr>
        <p:spPr>
          <a:xfrm>
            <a:off x="1168400" y="6006614"/>
            <a:ext cx="7597620" cy="1969770"/>
          </a:xfrm>
          <a:prstGeom prst="rect">
            <a:avLst/>
          </a:prstGeom>
        </p:spPr>
        <p:txBody>
          <a:bodyPr/>
          <a:lstStyle/>
          <a:p>
            <a:pPr algn="l" defTabSz="825500">
              <a:defRPr sz="6400" spc="127">
                <a:solidFill>
                  <a:srgbClr val="326FC7"/>
                </a:solidFill>
                <a:latin typeface="Kingfisher-Display"/>
                <a:ea typeface="Kingfisher-Display"/>
                <a:cs typeface="Kingfisher-Display"/>
                <a:sym typeface="Kingfisher-Display"/>
              </a:defRPr>
            </a:pPr>
            <a:r>
              <a:rPr dirty="0"/>
              <a:t>Chile </a:t>
            </a:r>
            <a:r>
              <a:rPr lang="es-CL" dirty="0"/>
              <a:t>at</a:t>
            </a:r>
            <a:r>
              <a:rPr dirty="0"/>
              <a:t> </a:t>
            </a:r>
            <a:endParaRPr lang="es-CL" dirty="0"/>
          </a:p>
          <a:p>
            <a:pPr algn="l" defTabSz="825500">
              <a:defRPr sz="6400" spc="127">
                <a:solidFill>
                  <a:srgbClr val="326FC7"/>
                </a:solidFill>
                <a:latin typeface="Kingfisher-Display"/>
                <a:ea typeface="Kingfisher-Display"/>
                <a:cs typeface="Kingfisher-Display"/>
                <a:sym typeface="Kingfisher-Display"/>
              </a:defRPr>
            </a:pPr>
            <a:r>
              <a:rPr lang="es-CL" dirty="0"/>
              <a:t>A</a:t>
            </a:r>
            <a:r>
              <a:rPr dirty="0"/>
              <a:t> </a:t>
            </a:r>
            <a:r>
              <a:rPr lang="es-CL" dirty="0" err="1"/>
              <a:t>Glance</a:t>
            </a:r>
            <a:endParaRPr dirty="0"/>
          </a:p>
        </p:txBody>
      </p:sp>
      <p:pic>
        <p:nvPicPr>
          <p:cNvPr id="259" name="Image" descr="Image"/>
          <p:cNvPicPr>
            <a:picLocks noChangeAspect="1"/>
          </p:cNvPicPr>
          <p:nvPr/>
        </p:nvPicPr>
        <p:blipFill>
          <a:blip r:embed="rId4"/>
          <a:stretch>
            <a:fillRect/>
          </a:stretch>
        </p:blipFill>
        <p:spPr>
          <a:xfrm>
            <a:off x="1165230" y="965403"/>
            <a:ext cx="3256301" cy="1197221"/>
          </a:xfrm>
          <a:prstGeom prst="rect">
            <a:avLst/>
          </a:prstGeom>
          <a:ln w="12700">
            <a:miter lim="400000"/>
          </a:ln>
        </p:spPr>
      </p:pic>
      <p:sp>
        <p:nvSpPr>
          <p:cNvPr id="260" name="Presentación Electrónica…"/>
          <p:cNvSpPr txBox="1"/>
          <p:nvPr/>
        </p:nvSpPr>
        <p:spPr>
          <a:xfrm>
            <a:off x="1137952" y="8550964"/>
            <a:ext cx="7597620" cy="2769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defTabSz="825500">
              <a:defRPr sz="3600" spc="71">
                <a:solidFill>
                  <a:srgbClr val="326FC7"/>
                </a:solidFill>
                <a:latin typeface="Kingfisher-Display"/>
                <a:ea typeface="Kingfisher-Display"/>
                <a:cs typeface="Kingfisher-Display"/>
                <a:sym typeface="Kingfisher-Display"/>
              </a:defRPr>
            </a:pPr>
            <a:r>
              <a:rPr lang="en-US" dirty="0"/>
              <a:t>Monthly Rolling Economic Electronic Presentation</a:t>
            </a:r>
          </a:p>
          <a:p>
            <a:pPr algn="l" defTabSz="825500">
              <a:defRPr sz="3600" spc="71">
                <a:solidFill>
                  <a:srgbClr val="326FC7"/>
                </a:solidFill>
                <a:latin typeface="Kingfisher-Display"/>
                <a:ea typeface="Kingfisher-Display"/>
                <a:cs typeface="Kingfisher-Display"/>
                <a:sym typeface="Kingfisher-Display"/>
              </a:defRPr>
            </a:pPr>
            <a:endParaRPr lang="es-CL" dirty="0"/>
          </a:p>
          <a:p>
            <a:pPr algn="l" defTabSz="825500">
              <a:defRPr sz="3600" spc="71">
                <a:solidFill>
                  <a:srgbClr val="326FC7"/>
                </a:solidFill>
                <a:latin typeface="Kingfisher-Display"/>
                <a:ea typeface="Kingfisher-Display"/>
                <a:cs typeface="Kingfisher-Display"/>
                <a:sym typeface="Kingfisher-Display"/>
              </a:defRPr>
            </a:pPr>
            <a:br>
              <a:rPr lang="es-CL"/>
            </a:br>
            <a:r>
              <a:rPr lang="es-CL"/>
              <a:t>August</a:t>
            </a:r>
            <a:r>
              <a:rPr lang="es-MX"/>
              <a:t> </a:t>
            </a:r>
            <a:r>
              <a:rPr lang="es-MX" dirty="0"/>
              <a:t>2025</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uente: Banco Central de Chile…"/>
          <p:cNvSpPr txBox="1">
            <a:spLocks noGrp="1"/>
          </p:cNvSpPr>
          <p:nvPr>
            <p:ph type="body" idx="21"/>
          </p:nvPr>
        </p:nvSpPr>
        <p:spPr>
          <a:xfrm>
            <a:off x="8641746" y="12858538"/>
            <a:ext cx="7100508" cy="313612"/>
          </a:xfrm>
          <a:prstGeom prst="rect">
            <a:avLst/>
          </a:prstGeom>
        </p:spPr>
        <p:txBody>
          <a:bodyPr/>
          <a:lstStyle/>
          <a:p>
            <a:r>
              <a:rPr lang="en-US" dirty="0"/>
              <a:t>Source: Central Bank of Chile</a:t>
            </a:r>
            <a:r>
              <a:rPr dirty="0"/>
              <a:t> </a:t>
            </a:r>
          </a:p>
        </p:txBody>
      </p:sp>
      <p:sp>
        <p:nvSpPr>
          <p:cNvPr id="29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10</a:t>
            </a:fld>
            <a:endParaRPr/>
          </a:p>
        </p:txBody>
      </p:sp>
      <p:sp>
        <p:nvSpPr>
          <p:cNvPr id="297" name="Economía"/>
          <p:cNvSpPr txBox="1">
            <a:spLocks noGrp="1"/>
          </p:cNvSpPr>
          <p:nvPr>
            <p:ph type="body" idx="23"/>
          </p:nvPr>
        </p:nvSpPr>
        <p:spPr>
          <a:xfrm>
            <a:off x="7076661" y="857462"/>
            <a:ext cx="13135389" cy="1513684"/>
          </a:xfrm>
          <a:prstGeom prst="rect">
            <a:avLst/>
          </a:prstGeom>
        </p:spPr>
        <p:txBody>
          <a:bodyPr/>
          <a:lstStyle/>
          <a:p>
            <a:r>
              <a:rPr lang="es-MX" altLang="es-ES" sz="4800" dirty="0" err="1">
                <a:solidFill>
                  <a:schemeClr val="tx1"/>
                </a:solidFill>
              </a:rPr>
              <a:t>Quarterly</a:t>
            </a:r>
            <a:r>
              <a:rPr lang="es-MX" altLang="es-ES" sz="4800" dirty="0">
                <a:solidFill>
                  <a:schemeClr val="tx1"/>
                </a:solidFill>
              </a:rPr>
              <a:t> </a:t>
            </a:r>
            <a:r>
              <a:rPr lang="es-MX" altLang="es-ES" sz="4800" dirty="0" err="1">
                <a:solidFill>
                  <a:schemeClr val="tx1"/>
                </a:solidFill>
              </a:rPr>
              <a:t>Trade</a:t>
            </a:r>
            <a:r>
              <a:rPr lang="es-MX" altLang="es-ES" sz="4800" dirty="0">
                <a:solidFill>
                  <a:schemeClr val="tx1"/>
                </a:solidFill>
              </a:rPr>
              <a:t> Balance, 2022-2025</a:t>
            </a:r>
            <a:br>
              <a:rPr lang="es-MX" altLang="es-ES" sz="4800" dirty="0">
                <a:solidFill>
                  <a:schemeClr val="tx1"/>
                </a:solidFill>
              </a:rPr>
            </a:br>
            <a:r>
              <a:rPr lang="es-MX" altLang="es-ES" sz="3600" dirty="0">
                <a:solidFill>
                  <a:schemeClr val="tx1"/>
                </a:solidFill>
              </a:rPr>
              <a:t>(US$ </a:t>
            </a:r>
            <a:r>
              <a:rPr lang="es-MX" altLang="es-ES" sz="3600" dirty="0" err="1">
                <a:solidFill>
                  <a:schemeClr val="tx1"/>
                </a:solidFill>
              </a:rPr>
              <a:t>million</a:t>
            </a:r>
            <a:r>
              <a:rPr lang="es-MX" altLang="es-ES" sz="3600" dirty="0">
                <a:solidFill>
                  <a:schemeClr val="tx1"/>
                </a:solidFill>
              </a:rPr>
              <a:t>)</a:t>
            </a:r>
            <a:endParaRPr lang="es-CL" sz="3600" dirty="0">
              <a:solidFill>
                <a:schemeClr val="tx1"/>
              </a:solidFill>
            </a:endParaRPr>
          </a:p>
        </p:txBody>
      </p:sp>
      <p:sp>
        <p:nvSpPr>
          <p:cNvPr id="298" name="Un Vistazo de Chile"/>
          <p:cNvSpPr txBox="1">
            <a:spLocks noGrp="1"/>
          </p:cNvSpPr>
          <p:nvPr>
            <p:ph type="body" idx="24"/>
          </p:nvPr>
        </p:nvSpPr>
        <p:spPr>
          <a:prstGeom prst="rect">
            <a:avLst/>
          </a:prstGeom>
        </p:spPr>
        <p:txBody>
          <a:bodyPr/>
          <a:lstStyle/>
          <a:p>
            <a:r>
              <a:rPr lang="es-CL" dirty="0" err="1"/>
              <a:t>Current</a:t>
            </a:r>
            <a:r>
              <a:rPr lang="es-CL" dirty="0"/>
              <a:t> </a:t>
            </a:r>
            <a:r>
              <a:rPr lang="es-CL" dirty="0" err="1"/>
              <a:t>Economy</a:t>
            </a:r>
            <a:endParaRPr dirty="0"/>
          </a:p>
        </p:txBody>
      </p:sp>
      <p:sp>
        <p:nvSpPr>
          <p:cNvPr id="299"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8" name="4 Tabla">
            <a:extLst>
              <a:ext uri="{FF2B5EF4-FFF2-40B4-BE49-F238E27FC236}">
                <a16:creationId xmlns:a16="http://schemas.microsoft.com/office/drawing/2014/main" id="{B36C0281-D333-CCEB-DD17-45A06EAFCAD9}"/>
              </a:ext>
            </a:extLst>
          </p:cNvPr>
          <p:cNvGraphicFramePr>
            <a:graphicFrameLocks noGrp="1"/>
          </p:cNvGraphicFramePr>
          <p:nvPr>
            <p:extLst>
              <p:ext uri="{D42A27DB-BD31-4B8C-83A1-F6EECF244321}">
                <p14:modId xmlns:p14="http://schemas.microsoft.com/office/powerpoint/2010/main" val="367359726"/>
              </p:ext>
            </p:extLst>
          </p:nvPr>
        </p:nvGraphicFramePr>
        <p:xfrm>
          <a:off x="5337359" y="10978401"/>
          <a:ext cx="16805952" cy="1599505"/>
        </p:xfrm>
        <a:graphic>
          <a:graphicData uri="http://schemas.openxmlformats.org/drawingml/2006/table">
            <a:tbl>
              <a:tblPr>
                <a:effectLst>
                  <a:outerShdw blurRad="50800" dist="38100" dir="2700000" algn="tl" rotWithShape="0">
                    <a:prstClr val="black">
                      <a:alpha val="40000"/>
                    </a:prstClr>
                  </a:outerShdw>
                </a:effectLst>
              </a:tblPr>
              <a:tblGrid>
                <a:gridCol w="1400496">
                  <a:extLst>
                    <a:ext uri="{9D8B030D-6E8A-4147-A177-3AD203B41FA5}">
                      <a16:colId xmlns:a16="http://schemas.microsoft.com/office/drawing/2014/main" val="741877573"/>
                    </a:ext>
                  </a:extLst>
                </a:gridCol>
                <a:gridCol w="1400496">
                  <a:extLst>
                    <a:ext uri="{9D8B030D-6E8A-4147-A177-3AD203B41FA5}">
                      <a16:colId xmlns:a16="http://schemas.microsoft.com/office/drawing/2014/main" val="1907555127"/>
                    </a:ext>
                  </a:extLst>
                </a:gridCol>
                <a:gridCol w="1400496">
                  <a:extLst>
                    <a:ext uri="{9D8B030D-6E8A-4147-A177-3AD203B41FA5}">
                      <a16:colId xmlns:a16="http://schemas.microsoft.com/office/drawing/2014/main" val="3109358988"/>
                    </a:ext>
                  </a:extLst>
                </a:gridCol>
                <a:gridCol w="1400496">
                  <a:extLst>
                    <a:ext uri="{9D8B030D-6E8A-4147-A177-3AD203B41FA5}">
                      <a16:colId xmlns:a16="http://schemas.microsoft.com/office/drawing/2014/main" val="3431689621"/>
                    </a:ext>
                  </a:extLst>
                </a:gridCol>
                <a:gridCol w="1400496">
                  <a:extLst>
                    <a:ext uri="{9D8B030D-6E8A-4147-A177-3AD203B41FA5}">
                      <a16:colId xmlns:a16="http://schemas.microsoft.com/office/drawing/2014/main" val="3576311867"/>
                    </a:ext>
                  </a:extLst>
                </a:gridCol>
                <a:gridCol w="1400496">
                  <a:extLst>
                    <a:ext uri="{9D8B030D-6E8A-4147-A177-3AD203B41FA5}">
                      <a16:colId xmlns:a16="http://schemas.microsoft.com/office/drawing/2014/main" val="1131323831"/>
                    </a:ext>
                  </a:extLst>
                </a:gridCol>
                <a:gridCol w="1400496">
                  <a:extLst>
                    <a:ext uri="{9D8B030D-6E8A-4147-A177-3AD203B41FA5}">
                      <a16:colId xmlns:a16="http://schemas.microsoft.com/office/drawing/2014/main" val="3740246349"/>
                    </a:ext>
                  </a:extLst>
                </a:gridCol>
                <a:gridCol w="1400496">
                  <a:extLst>
                    <a:ext uri="{9D8B030D-6E8A-4147-A177-3AD203B41FA5}">
                      <a16:colId xmlns:a16="http://schemas.microsoft.com/office/drawing/2014/main" val="347403021"/>
                    </a:ext>
                  </a:extLst>
                </a:gridCol>
                <a:gridCol w="1400496">
                  <a:extLst>
                    <a:ext uri="{9D8B030D-6E8A-4147-A177-3AD203B41FA5}">
                      <a16:colId xmlns:a16="http://schemas.microsoft.com/office/drawing/2014/main" val="3233803951"/>
                    </a:ext>
                  </a:extLst>
                </a:gridCol>
                <a:gridCol w="1400496">
                  <a:extLst>
                    <a:ext uri="{9D8B030D-6E8A-4147-A177-3AD203B41FA5}">
                      <a16:colId xmlns:a16="http://schemas.microsoft.com/office/drawing/2014/main" val="3983670108"/>
                    </a:ext>
                  </a:extLst>
                </a:gridCol>
                <a:gridCol w="1400496">
                  <a:extLst>
                    <a:ext uri="{9D8B030D-6E8A-4147-A177-3AD203B41FA5}">
                      <a16:colId xmlns:a16="http://schemas.microsoft.com/office/drawing/2014/main" val="4151418843"/>
                    </a:ext>
                  </a:extLst>
                </a:gridCol>
                <a:gridCol w="1400496">
                  <a:extLst>
                    <a:ext uri="{9D8B030D-6E8A-4147-A177-3AD203B41FA5}">
                      <a16:colId xmlns:a16="http://schemas.microsoft.com/office/drawing/2014/main" val="1888577870"/>
                    </a:ext>
                  </a:extLst>
                </a:gridCol>
              </a:tblGrid>
              <a:tr h="572249">
                <a:tc gridSpan="2">
                  <a:txBody>
                    <a:bodyPr/>
                    <a:lstStyle/>
                    <a:p>
                      <a:pPr algn="ctr"/>
                      <a:r>
                        <a:rPr lang="es-ES" sz="1600" b="1" dirty="0">
                          <a:solidFill>
                            <a:schemeClr val="tx1"/>
                          </a:solidFill>
                          <a:latin typeface="Riviera Nights" panose="020B0504000000000000" pitchFamily="34" charset="0"/>
                        </a:rPr>
                        <a:t>2022</a:t>
                      </a:r>
                    </a:p>
                  </a:txBody>
                  <a:tcPr marL="0" marR="0" marT="0" marB="0" anchor="ctr">
                    <a:lnL>
                      <a:noFill/>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a:noFill/>
                    </a:lnL>
                    <a:lnR>
                      <a:noFill/>
                    </a:lnR>
                    <a:lnT>
                      <a:noFill/>
                    </a:lnT>
                    <a:lnB>
                      <a:noFill/>
                    </a:lnB>
                    <a:solidFill>
                      <a:srgbClr val="C1B69C"/>
                    </a:solidFill>
                  </a:tcPr>
                </a:tc>
                <a:tc gridSpan="4">
                  <a:txBody>
                    <a:bodyPr/>
                    <a:lstStyle/>
                    <a:p>
                      <a:pPr algn="ctr"/>
                      <a:r>
                        <a:rPr lang="es-ES" sz="1600" b="1" dirty="0">
                          <a:solidFill>
                            <a:schemeClr val="tx1"/>
                          </a:solidFill>
                          <a:latin typeface="Riviera Nights" panose="020B0504000000000000" pitchFamily="34" charset="0"/>
                        </a:rPr>
                        <a:t>2023</a:t>
                      </a:r>
                    </a:p>
                  </a:txBody>
                  <a:tcPr marL="0" marR="0" marT="0" marB="0" anchor="ctr">
                    <a:lnL>
                      <a:noFill/>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a:noFill/>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a:noFill/>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a:noFill/>
                    </a:lnL>
                    <a:lnR>
                      <a:noFill/>
                    </a:lnR>
                    <a:lnT>
                      <a:noFill/>
                    </a:lnT>
                    <a:lnB>
                      <a:noFill/>
                    </a:lnB>
                    <a:solidFill>
                      <a:srgbClr val="C1B69C"/>
                    </a:solidFill>
                  </a:tcPr>
                </a:tc>
                <a:tc gridSpan="4">
                  <a:txBody>
                    <a:bodyPr/>
                    <a:lstStyle/>
                    <a:p>
                      <a:pPr algn="ctr"/>
                      <a:r>
                        <a:rPr lang="es-ES" sz="1600" b="1" dirty="0">
                          <a:solidFill>
                            <a:schemeClr val="tx1"/>
                          </a:solidFill>
                          <a:latin typeface="Riviera Nights" panose="020B0504000000000000" pitchFamily="34" charset="0"/>
                        </a:rPr>
                        <a:t>2024</a:t>
                      </a:r>
                    </a:p>
                  </a:txBody>
                  <a:tcPr marL="0" marR="0" marT="0" marB="0" anchor="ctr">
                    <a:lnL>
                      <a:noFill/>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a:noFill/>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a:noFill/>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a:noFill/>
                    </a:lnL>
                    <a:lnR>
                      <a:noFill/>
                    </a:lnR>
                    <a:lnT>
                      <a:noFill/>
                    </a:lnT>
                    <a:lnB>
                      <a:noFill/>
                    </a:lnB>
                    <a:solidFill>
                      <a:srgbClr val="C1B69C"/>
                    </a:solidFill>
                  </a:tcPr>
                </a:tc>
                <a:tc gridSpan="2">
                  <a:txBody>
                    <a:bodyPr/>
                    <a:lstStyle/>
                    <a:p>
                      <a:pPr algn="ctr"/>
                      <a:r>
                        <a:rPr lang="es-ES" sz="1600" b="1" dirty="0">
                          <a:solidFill>
                            <a:schemeClr val="tx1"/>
                          </a:solidFill>
                          <a:latin typeface="Riviera Nights" panose="020B0504000000000000" pitchFamily="34" charset="0"/>
                        </a:rPr>
                        <a:t>2025</a:t>
                      </a:r>
                    </a:p>
                  </a:txBody>
                  <a:tcPr marL="0" marR="0" marT="0" marB="0" anchor="ctr">
                    <a:lnL>
                      <a:noFill/>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a:noFill/>
                    </a:lnL>
                    <a:lnR>
                      <a:noFill/>
                    </a:lnR>
                    <a:lnT>
                      <a:noFill/>
                    </a:lnT>
                    <a:lnB>
                      <a:noFill/>
                    </a:lnB>
                    <a:solidFill>
                      <a:srgbClr val="C1B69C"/>
                    </a:solidFill>
                  </a:tcPr>
                </a:tc>
                <a:extLst>
                  <a:ext uri="{0D108BD9-81ED-4DB2-BD59-A6C34878D82A}">
                    <a16:rowId xmlns:a16="http://schemas.microsoft.com/office/drawing/2014/main" val="2289399030"/>
                  </a:ext>
                </a:extLst>
              </a:tr>
              <a:tr h="572249">
                <a:tc>
                  <a:txBody>
                    <a:bodyPr/>
                    <a:lstStyle/>
                    <a:p>
                      <a:pPr algn="ctr"/>
                      <a:r>
                        <a:rPr lang="es-ES" sz="1600" b="1" dirty="0">
                          <a:solidFill>
                            <a:schemeClr val="tx1"/>
                          </a:solidFill>
                          <a:latin typeface="Riviera Nights" panose="020B0504000000000000" pitchFamily="34" charset="0"/>
                        </a:rPr>
                        <a:t>QIII</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QIV</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QI</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QII</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QIII</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QIV</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QI</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QII</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QIII</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QIV</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QI</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QII</a:t>
                      </a:r>
                    </a:p>
                  </a:txBody>
                  <a:tcPr marL="0" marR="0" marT="0" marB="0" anchor="ctr">
                    <a:lnL>
                      <a:noFill/>
                    </a:lnL>
                    <a:lnR>
                      <a:noFill/>
                    </a:lnR>
                    <a:lnT>
                      <a:noFill/>
                    </a:lnT>
                    <a:lnB>
                      <a:noFill/>
                    </a:lnB>
                    <a:solidFill>
                      <a:srgbClr val="C1B69C"/>
                    </a:solidFill>
                  </a:tcPr>
                </a:tc>
                <a:extLst>
                  <a:ext uri="{0D108BD9-81ED-4DB2-BD59-A6C34878D82A}">
                    <a16:rowId xmlns:a16="http://schemas.microsoft.com/office/drawing/2014/main" val="10001"/>
                  </a:ext>
                </a:extLst>
              </a:tr>
              <a:tr h="455007">
                <a:tc>
                  <a:txBody>
                    <a:bodyPr/>
                    <a:lstStyle/>
                    <a:p>
                      <a:pPr algn="ctr"/>
                      <a:r>
                        <a:rPr lang="es-ES" sz="1600" dirty="0">
                          <a:solidFill>
                            <a:schemeClr val="bg1"/>
                          </a:solidFill>
                          <a:latin typeface="Riviera Nights" panose="020B0504000000000000" pitchFamily="34" charset="0"/>
                        </a:rPr>
                        <a:t>-1,046</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3,804</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6,333</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2,797</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1,147</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3,532</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6,935</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5,262</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4,079</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4,756</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6,883</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4,771</a:t>
                      </a:r>
                    </a:p>
                  </a:txBody>
                  <a:tcPr marL="0" marR="0" marT="0" marB="0" anchor="ctr">
                    <a:lnL>
                      <a:noFill/>
                    </a:lnL>
                    <a:lnR>
                      <a:noFill/>
                    </a:lnR>
                    <a:lnT>
                      <a:noFill/>
                    </a:lnT>
                    <a:lnB>
                      <a:noFill/>
                    </a:lnB>
                    <a:solidFill>
                      <a:srgbClr val="0071CE"/>
                    </a:solidFill>
                  </a:tcPr>
                </a:tc>
                <a:extLst>
                  <a:ext uri="{0D108BD9-81ED-4DB2-BD59-A6C34878D82A}">
                    <a16:rowId xmlns:a16="http://schemas.microsoft.com/office/drawing/2014/main" val="10002"/>
                  </a:ext>
                </a:extLst>
              </a:tr>
            </a:tbl>
          </a:graphicData>
        </a:graphic>
      </p:graphicFrame>
      <p:graphicFrame>
        <p:nvGraphicFramePr>
          <p:cNvPr id="9" name="1 Gráfico">
            <a:extLst>
              <a:ext uri="{FF2B5EF4-FFF2-40B4-BE49-F238E27FC236}">
                <a16:creationId xmlns:a16="http://schemas.microsoft.com/office/drawing/2014/main" id="{00000000-0008-0000-0800-000002000000}"/>
              </a:ext>
            </a:extLst>
          </p:cNvPr>
          <p:cNvGraphicFramePr>
            <a:graphicFrameLocks/>
          </p:cNvGraphicFramePr>
          <p:nvPr>
            <p:extLst>
              <p:ext uri="{D42A27DB-BD31-4B8C-83A1-F6EECF244321}">
                <p14:modId xmlns:p14="http://schemas.microsoft.com/office/powerpoint/2010/main" val="1593710370"/>
              </p:ext>
            </p:extLst>
          </p:nvPr>
        </p:nvGraphicFramePr>
        <p:xfrm>
          <a:off x="4284355" y="2630858"/>
          <a:ext cx="18720000" cy="79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250652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uente: Banco Central de Chile…"/>
          <p:cNvSpPr txBox="1">
            <a:spLocks noGrp="1"/>
          </p:cNvSpPr>
          <p:nvPr>
            <p:ph type="body" idx="21"/>
          </p:nvPr>
        </p:nvSpPr>
        <p:spPr>
          <a:xfrm>
            <a:off x="8641746" y="12672138"/>
            <a:ext cx="7100508" cy="313612"/>
          </a:xfrm>
          <a:prstGeom prst="rect">
            <a:avLst/>
          </a:prstGeom>
        </p:spPr>
        <p:txBody>
          <a:bodyPr/>
          <a:lstStyle/>
          <a:p>
            <a:r>
              <a:rPr lang="es-CL" dirty="0" err="1"/>
              <a:t>Source</a:t>
            </a:r>
            <a:r>
              <a:rPr lang="es-CL" dirty="0"/>
              <a:t>: </a:t>
            </a:r>
            <a:r>
              <a:rPr lang="es-CL" dirty="0" err="1"/>
              <a:t>Cochilco</a:t>
            </a:r>
            <a:r>
              <a:rPr lang="es-CL" dirty="0"/>
              <a:t>.</a:t>
            </a:r>
          </a:p>
        </p:txBody>
      </p:sp>
      <p:sp>
        <p:nvSpPr>
          <p:cNvPr id="29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11</a:t>
            </a:fld>
            <a:endParaRPr/>
          </a:p>
        </p:txBody>
      </p:sp>
      <p:sp>
        <p:nvSpPr>
          <p:cNvPr id="297" name="Economía"/>
          <p:cNvSpPr txBox="1">
            <a:spLocks noGrp="1"/>
          </p:cNvSpPr>
          <p:nvPr>
            <p:ph type="body" idx="23"/>
          </p:nvPr>
        </p:nvSpPr>
        <p:spPr>
          <a:xfrm>
            <a:off x="7076661" y="857462"/>
            <a:ext cx="12106689" cy="1513684"/>
          </a:xfrm>
          <a:prstGeom prst="rect">
            <a:avLst/>
          </a:prstGeom>
        </p:spPr>
        <p:txBody>
          <a:bodyPr/>
          <a:lstStyle/>
          <a:p>
            <a:r>
              <a:rPr lang="es-MX" altLang="es-ES" sz="4800" dirty="0" err="1">
                <a:solidFill>
                  <a:schemeClr val="tx1"/>
                </a:solidFill>
              </a:rPr>
              <a:t>Copper</a:t>
            </a:r>
            <a:r>
              <a:rPr lang="es-MX" altLang="es-ES" sz="4800" dirty="0">
                <a:solidFill>
                  <a:schemeClr val="tx1"/>
                </a:solidFill>
              </a:rPr>
              <a:t> Price</a:t>
            </a:r>
            <a:br>
              <a:rPr lang="es-MX" altLang="es-ES" sz="4800" dirty="0">
                <a:solidFill>
                  <a:schemeClr val="tx1"/>
                </a:solidFill>
              </a:rPr>
            </a:br>
            <a:r>
              <a:rPr lang="es-MX" altLang="es-ES" sz="3600" dirty="0">
                <a:solidFill>
                  <a:schemeClr val="tx1"/>
                </a:solidFill>
              </a:rPr>
              <a:t>(</a:t>
            </a:r>
            <a:r>
              <a:rPr lang="en-US" altLang="es-ES" sz="3600" dirty="0">
                <a:solidFill>
                  <a:schemeClr val="tx1"/>
                </a:solidFill>
              </a:rPr>
              <a:t>LME, monthly average, US$/</a:t>
            </a:r>
            <a:r>
              <a:rPr lang="en-US" altLang="es-ES" sz="3600" dirty="0" err="1">
                <a:solidFill>
                  <a:schemeClr val="tx1"/>
                </a:solidFill>
              </a:rPr>
              <a:t>lb</a:t>
            </a:r>
            <a:r>
              <a:rPr lang="es-MX" altLang="es-ES" sz="3600" dirty="0">
                <a:solidFill>
                  <a:schemeClr val="tx1"/>
                </a:solidFill>
              </a:rPr>
              <a:t>)</a:t>
            </a:r>
            <a:endParaRPr lang="es-CL" sz="3600" dirty="0">
              <a:solidFill>
                <a:schemeClr val="tx1"/>
              </a:solidFill>
            </a:endParaRPr>
          </a:p>
        </p:txBody>
      </p:sp>
      <p:sp>
        <p:nvSpPr>
          <p:cNvPr id="298" name="Un Vistazo de Chile"/>
          <p:cNvSpPr txBox="1">
            <a:spLocks noGrp="1"/>
          </p:cNvSpPr>
          <p:nvPr>
            <p:ph type="body" idx="24"/>
          </p:nvPr>
        </p:nvSpPr>
        <p:spPr>
          <a:prstGeom prst="rect">
            <a:avLst/>
          </a:prstGeom>
        </p:spPr>
        <p:txBody>
          <a:bodyPr/>
          <a:lstStyle/>
          <a:p>
            <a:r>
              <a:rPr lang="es-CL" dirty="0" err="1"/>
              <a:t>Current</a:t>
            </a:r>
            <a:r>
              <a:rPr lang="es-CL" dirty="0"/>
              <a:t> </a:t>
            </a:r>
            <a:r>
              <a:rPr lang="es-CL" dirty="0" err="1"/>
              <a:t>Economy</a:t>
            </a:r>
            <a:endParaRPr dirty="0"/>
          </a:p>
        </p:txBody>
      </p:sp>
      <p:sp>
        <p:nvSpPr>
          <p:cNvPr id="299"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8" name="4 Tabla">
            <a:extLst>
              <a:ext uri="{FF2B5EF4-FFF2-40B4-BE49-F238E27FC236}">
                <a16:creationId xmlns:a16="http://schemas.microsoft.com/office/drawing/2014/main" id="{B36C0281-D333-CCEB-DD17-45A06EAFCAD9}"/>
              </a:ext>
            </a:extLst>
          </p:cNvPr>
          <p:cNvGraphicFramePr>
            <a:graphicFrameLocks noGrp="1"/>
          </p:cNvGraphicFramePr>
          <p:nvPr>
            <p:extLst>
              <p:ext uri="{D42A27DB-BD31-4B8C-83A1-F6EECF244321}">
                <p14:modId xmlns:p14="http://schemas.microsoft.com/office/powerpoint/2010/main" val="2226143101"/>
              </p:ext>
            </p:extLst>
          </p:nvPr>
        </p:nvGraphicFramePr>
        <p:xfrm>
          <a:off x="4346239" y="11218984"/>
          <a:ext cx="18015000" cy="1453153"/>
        </p:xfrm>
        <a:graphic>
          <a:graphicData uri="http://schemas.openxmlformats.org/drawingml/2006/table">
            <a:tbl>
              <a:tblPr>
                <a:effectLst>
                  <a:outerShdw blurRad="50800" dist="38100" dir="2700000" algn="tl" rotWithShape="0">
                    <a:prstClr val="black">
                      <a:alpha val="40000"/>
                    </a:prstClr>
                  </a:outerShdw>
                </a:effectLst>
              </a:tblPr>
              <a:tblGrid>
                <a:gridCol w="1501250">
                  <a:extLst>
                    <a:ext uri="{9D8B030D-6E8A-4147-A177-3AD203B41FA5}">
                      <a16:colId xmlns:a16="http://schemas.microsoft.com/office/drawing/2014/main" val="3438943340"/>
                    </a:ext>
                  </a:extLst>
                </a:gridCol>
                <a:gridCol w="1501250">
                  <a:extLst>
                    <a:ext uri="{9D8B030D-6E8A-4147-A177-3AD203B41FA5}">
                      <a16:colId xmlns:a16="http://schemas.microsoft.com/office/drawing/2014/main" val="2318535656"/>
                    </a:ext>
                  </a:extLst>
                </a:gridCol>
                <a:gridCol w="1501250">
                  <a:extLst>
                    <a:ext uri="{9D8B030D-6E8A-4147-A177-3AD203B41FA5}">
                      <a16:colId xmlns:a16="http://schemas.microsoft.com/office/drawing/2014/main" val="3579725923"/>
                    </a:ext>
                  </a:extLst>
                </a:gridCol>
                <a:gridCol w="1501250">
                  <a:extLst>
                    <a:ext uri="{9D8B030D-6E8A-4147-A177-3AD203B41FA5}">
                      <a16:colId xmlns:a16="http://schemas.microsoft.com/office/drawing/2014/main" val="523271075"/>
                    </a:ext>
                  </a:extLst>
                </a:gridCol>
                <a:gridCol w="1501250">
                  <a:extLst>
                    <a:ext uri="{9D8B030D-6E8A-4147-A177-3AD203B41FA5}">
                      <a16:colId xmlns:a16="http://schemas.microsoft.com/office/drawing/2014/main" val="3105141605"/>
                    </a:ext>
                  </a:extLst>
                </a:gridCol>
                <a:gridCol w="1501250">
                  <a:extLst>
                    <a:ext uri="{9D8B030D-6E8A-4147-A177-3AD203B41FA5}">
                      <a16:colId xmlns:a16="http://schemas.microsoft.com/office/drawing/2014/main" val="1531335528"/>
                    </a:ext>
                  </a:extLst>
                </a:gridCol>
                <a:gridCol w="1501250">
                  <a:extLst>
                    <a:ext uri="{9D8B030D-6E8A-4147-A177-3AD203B41FA5}">
                      <a16:colId xmlns:a16="http://schemas.microsoft.com/office/drawing/2014/main" val="3670635971"/>
                    </a:ext>
                  </a:extLst>
                </a:gridCol>
                <a:gridCol w="1501250">
                  <a:extLst>
                    <a:ext uri="{9D8B030D-6E8A-4147-A177-3AD203B41FA5}">
                      <a16:colId xmlns:a16="http://schemas.microsoft.com/office/drawing/2014/main" val="3595506852"/>
                    </a:ext>
                  </a:extLst>
                </a:gridCol>
                <a:gridCol w="1501250">
                  <a:extLst>
                    <a:ext uri="{9D8B030D-6E8A-4147-A177-3AD203B41FA5}">
                      <a16:colId xmlns:a16="http://schemas.microsoft.com/office/drawing/2014/main" val="1716292316"/>
                    </a:ext>
                  </a:extLst>
                </a:gridCol>
                <a:gridCol w="1501250">
                  <a:extLst>
                    <a:ext uri="{9D8B030D-6E8A-4147-A177-3AD203B41FA5}">
                      <a16:colId xmlns:a16="http://schemas.microsoft.com/office/drawing/2014/main" val="2945126946"/>
                    </a:ext>
                  </a:extLst>
                </a:gridCol>
                <a:gridCol w="1501250">
                  <a:extLst>
                    <a:ext uri="{9D8B030D-6E8A-4147-A177-3AD203B41FA5}">
                      <a16:colId xmlns:a16="http://schemas.microsoft.com/office/drawing/2014/main" val="1545368403"/>
                    </a:ext>
                  </a:extLst>
                </a:gridCol>
                <a:gridCol w="1501250">
                  <a:extLst>
                    <a:ext uri="{9D8B030D-6E8A-4147-A177-3AD203B41FA5}">
                      <a16:colId xmlns:a16="http://schemas.microsoft.com/office/drawing/2014/main" val="4042014809"/>
                    </a:ext>
                  </a:extLst>
                </a:gridCol>
              </a:tblGrid>
              <a:tr h="447549">
                <a:tc gridSpan="5">
                  <a:txBody>
                    <a:bodyPr/>
                    <a:lstStyle/>
                    <a:p>
                      <a:pPr algn="ctr" fontAlgn="b"/>
                      <a:endParaRPr lang="es-ES" sz="1600" b="1" i="0" u="none" strike="noStrike" baseline="0" dirty="0">
                        <a:solidFill>
                          <a:schemeClr val="tx1"/>
                        </a:solidFill>
                        <a:latin typeface="Riviera Nights Light" panose="020B0304000000000000"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C1B69C"/>
                    </a:solidFill>
                  </a:tcPr>
                </a:tc>
                <a:tc hMerge="1">
                  <a:txBody>
                    <a:bodyPr/>
                    <a:lstStyle/>
                    <a:p>
                      <a:pPr algn="ctr" fontAlgn="b"/>
                      <a:endParaRPr lang="es-ES" sz="1600" b="1" i="0" u="none" strike="noStrike" baseline="0" dirty="0">
                        <a:solidFill>
                          <a:schemeClr val="tx1"/>
                        </a:solidFill>
                        <a:latin typeface="Riviera Nights Light" panose="020B03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latin typeface="Riviera Nights Light" panose="020B03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latin typeface="Riviera Nights Light" panose="020B03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gridSpan="7">
                  <a:txBody>
                    <a:bodyPr/>
                    <a:lstStyle/>
                    <a:p>
                      <a:pPr algn="ctr" fontAlgn="b"/>
                      <a:r>
                        <a:rPr lang="es-ES" sz="1600" b="1" i="0" u="none" strike="noStrike" baseline="0" dirty="0">
                          <a:solidFill>
                            <a:schemeClr val="tx1"/>
                          </a:solidFill>
                          <a:latin typeface="Riviera Nights Light" panose="020B0304000000000000" pitchFamily="34" charset="0"/>
                        </a:rPr>
                        <a:t>2025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latin typeface="Riviera Nights Light" panose="020B03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latin typeface="Riviera Nights Light" panose="020B03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latin typeface="Riviera Nights Light" panose="020B03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extLst>
                  <a:ext uri="{0D108BD9-81ED-4DB2-BD59-A6C34878D82A}">
                    <a16:rowId xmlns:a16="http://schemas.microsoft.com/office/drawing/2014/main" val="10000"/>
                  </a:ext>
                </a:extLst>
              </a:tr>
              <a:tr h="300145">
                <a:tc>
                  <a:txBody>
                    <a:bodyPr/>
                    <a:lstStyle/>
                    <a:p>
                      <a:pPr algn="ctr"/>
                      <a:r>
                        <a:rPr lang="es-ES" sz="1600" b="1" dirty="0" err="1">
                          <a:solidFill>
                            <a:schemeClr val="tx1"/>
                          </a:solidFill>
                          <a:latin typeface="Riviera Nights Light" panose="020B0304000000000000" pitchFamily="34" charset="0"/>
                        </a:rPr>
                        <a:t>Aug</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Sep</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Oct</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Nov</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Dec</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Jan</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Feb</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Mar</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Apr</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May</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Jun</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Jul</a:t>
                      </a:r>
                    </a:p>
                  </a:txBody>
                  <a:tcPr marL="0" marR="0" marT="0" marB="0" anchor="ctr">
                    <a:lnL>
                      <a:noFill/>
                    </a:lnL>
                    <a:lnR>
                      <a:noFill/>
                    </a:lnR>
                    <a:lnT>
                      <a:noFill/>
                    </a:lnT>
                    <a:lnB>
                      <a:noFill/>
                    </a:lnB>
                    <a:solidFill>
                      <a:srgbClr val="C1B69C"/>
                    </a:solidFill>
                  </a:tcPr>
                </a:tc>
                <a:extLst>
                  <a:ext uri="{0D108BD9-81ED-4DB2-BD59-A6C34878D82A}">
                    <a16:rowId xmlns:a16="http://schemas.microsoft.com/office/drawing/2014/main" val="10001"/>
                  </a:ext>
                </a:extLst>
              </a:tr>
              <a:tr h="705459">
                <a:tc>
                  <a:txBody>
                    <a:bodyPr/>
                    <a:lstStyle/>
                    <a:p>
                      <a:pPr algn="ctr"/>
                      <a:r>
                        <a:rPr lang="es-ES" sz="1600" dirty="0">
                          <a:solidFill>
                            <a:schemeClr val="bg1"/>
                          </a:solidFill>
                          <a:latin typeface="Riviera Nights" panose="020B0504000000000000" pitchFamily="34" charset="0"/>
                        </a:rPr>
                        <a:t>4.07</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4.20</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4.33</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4.12</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4.05</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4.07</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4.23</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4.40</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4.18</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4.32</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4.43</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4.46</a:t>
                      </a:r>
                    </a:p>
                  </a:txBody>
                  <a:tcPr marL="0" marR="0" marT="0" marB="0" anchor="ctr">
                    <a:lnL>
                      <a:noFill/>
                    </a:lnL>
                    <a:lnR>
                      <a:noFill/>
                    </a:lnR>
                    <a:lnT>
                      <a:noFill/>
                    </a:lnT>
                    <a:lnB>
                      <a:noFill/>
                    </a:lnB>
                    <a:solidFill>
                      <a:srgbClr val="0071CE"/>
                    </a:solidFill>
                  </a:tcPr>
                </a:tc>
                <a:extLst>
                  <a:ext uri="{0D108BD9-81ED-4DB2-BD59-A6C34878D82A}">
                    <a16:rowId xmlns:a16="http://schemas.microsoft.com/office/drawing/2014/main" val="10002"/>
                  </a:ext>
                </a:extLst>
              </a:tr>
            </a:tbl>
          </a:graphicData>
        </a:graphic>
      </p:graphicFrame>
      <p:graphicFrame>
        <p:nvGraphicFramePr>
          <p:cNvPr id="10" name="1 Gráfico">
            <a:extLst>
              <a:ext uri="{FF2B5EF4-FFF2-40B4-BE49-F238E27FC236}">
                <a16:creationId xmlns:a16="http://schemas.microsoft.com/office/drawing/2014/main" id="{00000000-0008-0000-0700-000002000000}"/>
              </a:ext>
            </a:extLst>
          </p:cNvPr>
          <p:cNvGraphicFramePr>
            <a:graphicFrameLocks/>
          </p:cNvGraphicFramePr>
          <p:nvPr>
            <p:extLst>
              <p:ext uri="{D42A27DB-BD31-4B8C-83A1-F6EECF244321}">
                <p14:modId xmlns:p14="http://schemas.microsoft.com/office/powerpoint/2010/main" val="85977799"/>
              </p:ext>
            </p:extLst>
          </p:nvPr>
        </p:nvGraphicFramePr>
        <p:xfrm>
          <a:off x="3770005" y="2695427"/>
          <a:ext cx="18720000" cy="79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2838228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uente: Banco Central de Chile…"/>
          <p:cNvSpPr txBox="1">
            <a:spLocks noGrp="1"/>
          </p:cNvSpPr>
          <p:nvPr>
            <p:ph type="body" idx="21"/>
          </p:nvPr>
        </p:nvSpPr>
        <p:spPr>
          <a:xfrm>
            <a:off x="8641746" y="12360988"/>
            <a:ext cx="7100508" cy="313612"/>
          </a:xfrm>
          <a:prstGeom prst="rect">
            <a:avLst/>
          </a:prstGeom>
        </p:spPr>
        <p:txBody>
          <a:bodyPr/>
          <a:lstStyle/>
          <a:p>
            <a:r>
              <a:rPr lang="en-US" dirty="0"/>
              <a:t>Source: Central Bank of Chile</a:t>
            </a:r>
          </a:p>
        </p:txBody>
      </p:sp>
      <p:sp>
        <p:nvSpPr>
          <p:cNvPr id="29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12</a:t>
            </a:fld>
            <a:endParaRPr/>
          </a:p>
        </p:txBody>
      </p:sp>
      <p:sp>
        <p:nvSpPr>
          <p:cNvPr id="297" name="Economía"/>
          <p:cNvSpPr txBox="1">
            <a:spLocks noGrp="1"/>
          </p:cNvSpPr>
          <p:nvPr>
            <p:ph type="body" idx="23"/>
          </p:nvPr>
        </p:nvSpPr>
        <p:spPr>
          <a:xfrm>
            <a:off x="7076661" y="857462"/>
            <a:ext cx="11589025" cy="1513684"/>
          </a:xfrm>
          <a:prstGeom prst="rect">
            <a:avLst/>
          </a:prstGeom>
        </p:spPr>
        <p:txBody>
          <a:bodyPr/>
          <a:lstStyle/>
          <a:p>
            <a:r>
              <a:rPr lang="es-CL" sz="4800" dirty="0">
                <a:solidFill>
                  <a:schemeClr val="tx1"/>
                </a:solidFill>
                <a:effectLst>
                  <a:outerShdw blurRad="38100" dist="38100" dir="2700000" algn="tl">
                    <a:srgbClr val="C0C0C0"/>
                  </a:outerShdw>
                </a:effectLst>
              </a:rPr>
              <a:t>Exchange </a:t>
            </a:r>
            <a:r>
              <a:rPr lang="es-CL" sz="4800" dirty="0" err="1">
                <a:solidFill>
                  <a:schemeClr val="tx1"/>
                </a:solidFill>
                <a:effectLst>
                  <a:outerShdw blurRad="38100" dist="38100" dir="2700000" algn="tl">
                    <a:srgbClr val="C0C0C0"/>
                  </a:outerShdw>
                </a:effectLst>
              </a:rPr>
              <a:t>Rate</a:t>
            </a:r>
            <a:br>
              <a:rPr lang="es-CL" sz="4800" dirty="0">
                <a:solidFill>
                  <a:schemeClr val="tx1"/>
                </a:solidFill>
                <a:effectLst>
                  <a:outerShdw blurRad="38100" dist="38100" dir="2700000" algn="tl">
                    <a:srgbClr val="C0C0C0"/>
                  </a:outerShdw>
                </a:effectLst>
              </a:rPr>
            </a:br>
            <a:r>
              <a:rPr lang="es-CL" sz="3600" dirty="0">
                <a:solidFill>
                  <a:schemeClr val="tx1"/>
                </a:solidFill>
                <a:effectLst>
                  <a:outerShdw blurRad="38100" dist="38100" dir="2700000" algn="tl">
                    <a:srgbClr val="C0C0C0"/>
                  </a:outerShdw>
                </a:effectLst>
              </a:rPr>
              <a:t>(</a:t>
            </a:r>
            <a:r>
              <a:rPr lang="es-CL" sz="3600" dirty="0" err="1">
                <a:solidFill>
                  <a:schemeClr val="tx1"/>
                </a:solidFill>
                <a:effectLst>
                  <a:outerShdw blurRad="38100" dist="38100" dir="2700000" algn="tl">
                    <a:srgbClr val="C0C0C0"/>
                  </a:outerShdw>
                </a:effectLst>
              </a:rPr>
              <a:t>Monthly</a:t>
            </a:r>
            <a:r>
              <a:rPr lang="es-CL" sz="3600" dirty="0">
                <a:solidFill>
                  <a:schemeClr val="tx1"/>
                </a:solidFill>
                <a:effectLst>
                  <a:outerShdw blurRad="38100" dist="38100" dir="2700000" algn="tl">
                    <a:srgbClr val="C0C0C0"/>
                  </a:outerShdw>
                </a:effectLst>
              </a:rPr>
              <a:t> </a:t>
            </a:r>
            <a:r>
              <a:rPr lang="es-CL" sz="3600" dirty="0" err="1">
                <a:solidFill>
                  <a:schemeClr val="tx1"/>
                </a:solidFill>
                <a:effectLst>
                  <a:outerShdw blurRad="38100" dist="38100" dir="2700000" algn="tl">
                    <a:srgbClr val="C0C0C0"/>
                  </a:outerShdw>
                </a:effectLst>
              </a:rPr>
              <a:t>average</a:t>
            </a:r>
            <a:r>
              <a:rPr lang="es-CL" sz="3600" dirty="0">
                <a:solidFill>
                  <a:schemeClr val="tx1"/>
                </a:solidFill>
                <a:effectLst>
                  <a:outerShdw blurRad="38100" dist="38100" dir="2700000" algn="tl">
                    <a:srgbClr val="C0C0C0"/>
                  </a:outerShdw>
                </a:effectLst>
              </a:rPr>
              <a:t>, pesos/US$)</a:t>
            </a:r>
            <a:endParaRPr lang="es-CL" sz="3600" dirty="0">
              <a:solidFill>
                <a:schemeClr val="tx1"/>
              </a:solidFill>
            </a:endParaRPr>
          </a:p>
        </p:txBody>
      </p:sp>
      <p:sp>
        <p:nvSpPr>
          <p:cNvPr id="298" name="Un Vistazo de Chile"/>
          <p:cNvSpPr txBox="1">
            <a:spLocks noGrp="1"/>
          </p:cNvSpPr>
          <p:nvPr>
            <p:ph type="body" idx="24"/>
          </p:nvPr>
        </p:nvSpPr>
        <p:spPr>
          <a:prstGeom prst="rect">
            <a:avLst/>
          </a:prstGeom>
        </p:spPr>
        <p:txBody>
          <a:bodyPr/>
          <a:lstStyle/>
          <a:p>
            <a:r>
              <a:rPr lang="es-CL" dirty="0" err="1"/>
              <a:t>Current</a:t>
            </a:r>
            <a:r>
              <a:rPr lang="es-CL" dirty="0"/>
              <a:t> </a:t>
            </a:r>
            <a:r>
              <a:rPr lang="es-CL" dirty="0" err="1"/>
              <a:t>Economy</a:t>
            </a:r>
            <a:endParaRPr dirty="0"/>
          </a:p>
        </p:txBody>
      </p:sp>
      <p:sp>
        <p:nvSpPr>
          <p:cNvPr id="299"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8" name="4 Tabla">
            <a:extLst>
              <a:ext uri="{FF2B5EF4-FFF2-40B4-BE49-F238E27FC236}">
                <a16:creationId xmlns:a16="http://schemas.microsoft.com/office/drawing/2014/main" id="{B36C0281-D333-CCEB-DD17-45A06EAFCAD9}"/>
              </a:ext>
            </a:extLst>
          </p:cNvPr>
          <p:cNvGraphicFramePr>
            <a:graphicFrameLocks noGrp="1"/>
          </p:cNvGraphicFramePr>
          <p:nvPr>
            <p:extLst>
              <p:ext uri="{D42A27DB-BD31-4B8C-83A1-F6EECF244321}">
                <p14:modId xmlns:p14="http://schemas.microsoft.com/office/powerpoint/2010/main" val="2759734195"/>
              </p:ext>
            </p:extLst>
          </p:nvPr>
        </p:nvGraphicFramePr>
        <p:xfrm>
          <a:off x="3962623" y="11117252"/>
          <a:ext cx="17866596" cy="1257559"/>
        </p:xfrm>
        <a:graphic>
          <a:graphicData uri="http://schemas.openxmlformats.org/drawingml/2006/table">
            <a:tbl>
              <a:tblPr>
                <a:effectLst>
                  <a:outerShdw blurRad="50800" dist="38100" dir="2700000" algn="tl" rotWithShape="0">
                    <a:prstClr val="black">
                      <a:alpha val="40000"/>
                    </a:prstClr>
                  </a:outerShdw>
                </a:effectLst>
              </a:tblPr>
              <a:tblGrid>
                <a:gridCol w="1488883">
                  <a:extLst>
                    <a:ext uri="{9D8B030D-6E8A-4147-A177-3AD203B41FA5}">
                      <a16:colId xmlns:a16="http://schemas.microsoft.com/office/drawing/2014/main" val="1826447598"/>
                    </a:ext>
                  </a:extLst>
                </a:gridCol>
                <a:gridCol w="1488883">
                  <a:extLst>
                    <a:ext uri="{9D8B030D-6E8A-4147-A177-3AD203B41FA5}">
                      <a16:colId xmlns:a16="http://schemas.microsoft.com/office/drawing/2014/main" val="214403283"/>
                    </a:ext>
                  </a:extLst>
                </a:gridCol>
                <a:gridCol w="1488883">
                  <a:extLst>
                    <a:ext uri="{9D8B030D-6E8A-4147-A177-3AD203B41FA5}">
                      <a16:colId xmlns:a16="http://schemas.microsoft.com/office/drawing/2014/main" val="2626478970"/>
                    </a:ext>
                  </a:extLst>
                </a:gridCol>
                <a:gridCol w="1488883">
                  <a:extLst>
                    <a:ext uri="{9D8B030D-6E8A-4147-A177-3AD203B41FA5}">
                      <a16:colId xmlns:a16="http://schemas.microsoft.com/office/drawing/2014/main" val="4014389869"/>
                    </a:ext>
                  </a:extLst>
                </a:gridCol>
                <a:gridCol w="1488883">
                  <a:extLst>
                    <a:ext uri="{9D8B030D-6E8A-4147-A177-3AD203B41FA5}">
                      <a16:colId xmlns:a16="http://schemas.microsoft.com/office/drawing/2014/main" val="1647201576"/>
                    </a:ext>
                  </a:extLst>
                </a:gridCol>
                <a:gridCol w="1488883">
                  <a:extLst>
                    <a:ext uri="{9D8B030D-6E8A-4147-A177-3AD203B41FA5}">
                      <a16:colId xmlns:a16="http://schemas.microsoft.com/office/drawing/2014/main" val="3393118206"/>
                    </a:ext>
                  </a:extLst>
                </a:gridCol>
                <a:gridCol w="1488883">
                  <a:extLst>
                    <a:ext uri="{9D8B030D-6E8A-4147-A177-3AD203B41FA5}">
                      <a16:colId xmlns:a16="http://schemas.microsoft.com/office/drawing/2014/main" val="1206477824"/>
                    </a:ext>
                  </a:extLst>
                </a:gridCol>
                <a:gridCol w="1488883">
                  <a:extLst>
                    <a:ext uri="{9D8B030D-6E8A-4147-A177-3AD203B41FA5}">
                      <a16:colId xmlns:a16="http://schemas.microsoft.com/office/drawing/2014/main" val="821484995"/>
                    </a:ext>
                  </a:extLst>
                </a:gridCol>
                <a:gridCol w="1488883">
                  <a:extLst>
                    <a:ext uri="{9D8B030D-6E8A-4147-A177-3AD203B41FA5}">
                      <a16:colId xmlns:a16="http://schemas.microsoft.com/office/drawing/2014/main" val="2805243066"/>
                    </a:ext>
                  </a:extLst>
                </a:gridCol>
                <a:gridCol w="1488883">
                  <a:extLst>
                    <a:ext uri="{9D8B030D-6E8A-4147-A177-3AD203B41FA5}">
                      <a16:colId xmlns:a16="http://schemas.microsoft.com/office/drawing/2014/main" val="1884103911"/>
                    </a:ext>
                  </a:extLst>
                </a:gridCol>
                <a:gridCol w="1488883">
                  <a:extLst>
                    <a:ext uri="{9D8B030D-6E8A-4147-A177-3AD203B41FA5}">
                      <a16:colId xmlns:a16="http://schemas.microsoft.com/office/drawing/2014/main" val="3663133378"/>
                    </a:ext>
                  </a:extLst>
                </a:gridCol>
                <a:gridCol w="1488883">
                  <a:extLst>
                    <a:ext uri="{9D8B030D-6E8A-4147-A177-3AD203B41FA5}">
                      <a16:colId xmlns:a16="http://schemas.microsoft.com/office/drawing/2014/main" val="1345551026"/>
                    </a:ext>
                  </a:extLst>
                </a:gridCol>
              </a:tblGrid>
              <a:tr h="400102">
                <a:tc gridSpan="5">
                  <a:txBody>
                    <a:bodyPr/>
                    <a:lstStyle/>
                    <a:p>
                      <a:pPr algn="ctr" fontAlgn="b"/>
                      <a:r>
                        <a:rPr lang="es-ES" sz="1600" b="1" i="0" u="none" strike="noStrike" baseline="0" dirty="0">
                          <a:solidFill>
                            <a:schemeClr val="tx1"/>
                          </a:solidFill>
                          <a:highlight>
                            <a:srgbClr val="C1B69C"/>
                          </a:highlight>
                          <a:latin typeface="Riviera Nights Light" panose="020B0304000000000000" pitchFamily="34" charset="0"/>
                        </a:rPr>
                        <a:t>2024</a:t>
                      </a: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highlight>
                          <a:srgbClr val="C1B69C"/>
                        </a:highlight>
                        <a:latin typeface="Riviera Nights Light" panose="020B0304000000000000"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C1B69C"/>
                    </a:solidFill>
                  </a:tcPr>
                </a:tc>
                <a:tc hMerge="1">
                  <a:txBody>
                    <a:bodyPr/>
                    <a:lstStyle/>
                    <a:p>
                      <a:pPr algn="ctr" fontAlgn="b"/>
                      <a:endParaRPr lang="es-ES" sz="1600" b="1" i="0" u="none" strike="noStrike" baseline="0" dirty="0">
                        <a:solidFill>
                          <a:schemeClr val="tx1"/>
                        </a:solidFill>
                        <a:highlight>
                          <a:srgbClr val="C1B69C"/>
                        </a:highlight>
                        <a:latin typeface="Riviera Nights Light" panose="020B03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highlight>
                          <a:srgbClr val="C1B69C"/>
                        </a:highlight>
                        <a:latin typeface="Riviera Nights Light" panose="020B03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highlight>
                          <a:srgbClr val="C1B69C"/>
                        </a:highlight>
                        <a:latin typeface="Riviera Nights Light" panose="020B0304000000000000" pitchFamily="34" charset="0"/>
                      </a:endParaRPr>
                    </a:p>
                  </a:txBody>
                  <a:tcPr marL="0" marR="0" marT="0" marB="0" anchor="ctr">
                    <a:lnL>
                      <a:noFill/>
                    </a:lnL>
                    <a:lnR>
                      <a:noFill/>
                    </a:lnR>
                    <a:lnT>
                      <a:noFill/>
                    </a:lnT>
                    <a:lnB>
                      <a:noFill/>
                    </a:lnB>
                    <a:solidFill>
                      <a:srgbClr val="C1B69C"/>
                    </a:solidFill>
                  </a:tcPr>
                </a:tc>
                <a:tc gridSpan="7">
                  <a:txBody>
                    <a:bodyPr/>
                    <a:lstStyle/>
                    <a:p>
                      <a:pPr algn="ctr" fontAlgn="b"/>
                      <a:r>
                        <a:rPr lang="es-ES" sz="1600" b="1" i="0" u="none" strike="noStrike" baseline="0" dirty="0">
                          <a:solidFill>
                            <a:schemeClr val="tx1"/>
                          </a:solidFill>
                          <a:highlight>
                            <a:srgbClr val="C1B69C"/>
                          </a:highlight>
                          <a:latin typeface="Riviera Nights Light" panose="020B0304000000000000" pitchFamily="34" charset="0"/>
                        </a:rPr>
                        <a:t>2025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highlight>
                          <a:srgbClr val="C1B69C"/>
                        </a:highlight>
                        <a:latin typeface="Riviera Nights Light" panose="020B0304000000000000" pitchFamily="34" charset="0"/>
                      </a:endParaRPr>
                    </a:p>
                  </a:txBody>
                  <a:tcPr marL="0" marR="0" marT="0" marB="0" anchor="ctr">
                    <a:lnL>
                      <a:noFill/>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highlight>
                          <a:srgbClr val="C1B69C"/>
                        </a:highlight>
                        <a:latin typeface="Riviera Nights Light" panose="020B0304000000000000" pitchFamily="34" charset="0"/>
                      </a:endParaRPr>
                    </a:p>
                  </a:txBody>
                  <a:tcPr marL="0" marR="0" marT="0" marB="0" anchor="ctr">
                    <a:lnL>
                      <a:noFill/>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highlight>
                          <a:srgbClr val="C1B69C"/>
                        </a:highlight>
                        <a:latin typeface="Riviera Nights Light" panose="020B0304000000000000" pitchFamily="34" charset="0"/>
                      </a:endParaRPr>
                    </a:p>
                  </a:txBody>
                  <a:tcPr marL="0" marR="0" marT="0" marB="0" anchor="ctr">
                    <a:lnL>
                      <a:noFill/>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highlight>
                          <a:srgbClr val="C1B69C"/>
                        </a:highlight>
                        <a:latin typeface="Riviera Nights Light" panose="020B03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highlight>
                          <a:srgbClr val="C1B69C"/>
                        </a:highlight>
                        <a:latin typeface="Riviera Nights Light" panose="020B03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highlight>
                          <a:srgbClr val="C1B69C"/>
                        </a:highlight>
                        <a:latin typeface="Riviera Nights Light" panose="020B03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extLst>
                  <a:ext uri="{0D108BD9-81ED-4DB2-BD59-A6C34878D82A}">
                    <a16:rowId xmlns:a16="http://schemas.microsoft.com/office/drawing/2014/main" val="10000"/>
                  </a:ext>
                </a:extLst>
              </a:tr>
              <a:tr h="321487">
                <a:tc>
                  <a:txBody>
                    <a:bodyPr/>
                    <a:lstStyle/>
                    <a:p>
                      <a:pPr algn="ctr"/>
                      <a:r>
                        <a:rPr lang="es-ES" sz="1600" b="1" dirty="0" err="1">
                          <a:solidFill>
                            <a:schemeClr val="tx1"/>
                          </a:solidFill>
                          <a:latin typeface="Riviera Nights Light" panose="020B0304000000000000" pitchFamily="34" charset="0"/>
                        </a:rPr>
                        <a:t>Aug</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Sep</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Oct</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Nov</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Dec</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Jan</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Feb</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Mar</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Apr</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May</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Jun</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Jul</a:t>
                      </a:r>
                    </a:p>
                  </a:txBody>
                  <a:tcPr marL="0" marR="0" marT="0" marB="0" anchor="ctr">
                    <a:lnL>
                      <a:noFill/>
                    </a:lnL>
                    <a:lnR>
                      <a:noFill/>
                    </a:lnR>
                    <a:lnT>
                      <a:noFill/>
                    </a:lnT>
                    <a:lnB>
                      <a:noFill/>
                    </a:lnB>
                    <a:solidFill>
                      <a:srgbClr val="C1B69C"/>
                    </a:solidFill>
                  </a:tcPr>
                </a:tc>
                <a:extLst>
                  <a:ext uri="{0D108BD9-81ED-4DB2-BD59-A6C34878D82A}">
                    <a16:rowId xmlns:a16="http://schemas.microsoft.com/office/drawing/2014/main" val="10001"/>
                  </a:ext>
                </a:extLst>
              </a:tr>
              <a:tr h="535970">
                <a:tc>
                  <a:txBody>
                    <a:bodyPr/>
                    <a:lstStyle/>
                    <a:p>
                      <a:pPr algn="ctr"/>
                      <a:r>
                        <a:rPr lang="es-ES" sz="1600" dirty="0">
                          <a:solidFill>
                            <a:schemeClr val="bg1"/>
                          </a:solidFill>
                          <a:latin typeface="Riviera Nights" panose="020B0504000000000000" pitchFamily="34" charset="0"/>
                        </a:rPr>
                        <a:t>930</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926</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934</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972</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982</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1,001</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957</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933</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962</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941</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938</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952</a:t>
                      </a:r>
                    </a:p>
                  </a:txBody>
                  <a:tcPr marL="0" marR="0" marT="0" marB="0" anchor="ctr">
                    <a:lnL>
                      <a:noFill/>
                    </a:lnL>
                    <a:lnR>
                      <a:noFill/>
                    </a:lnR>
                    <a:lnT>
                      <a:noFill/>
                    </a:lnT>
                    <a:lnB>
                      <a:noFill/>
                    </a:lnB>
                    <a:solidFill>
                      <a:srgbClr val="0071CE"/>
                    </a:solidFill>
                  </a:tcPr>
                </a:tc>
                <a:extLst>
                  <a:ext uri="{0D108BD9-81ED-4DB2-BD59-A6C34878D82A}">
                    <a16:rowId xmlns:a16="http://schemas.microsoft.com/office/drawing/2014/main" val="10002"/>
                  </a:ext>
                </a:extLst>
              </a:tr>
            </a:tbl>
          </a:graphicData>
        </a:graphic>
      </p:graphicFrame>
      <p:graphicFrame>
        <p:nvGraphicFramePr>
          <p:cNvPr id="10" name="1 Gráfico">
            <a:extLst>
              <a:ext uri="{FF2B5EF4-FFF2-40B4-BE49-F238E27FC236}">
                <a16:creationId xmlns:a16="http://schemas.microsoft.com/office/drawing/2014/main" id="{00000000-0008-0000-0900-000004000000}"/>
              </a:ext>
            </a:extLst>
          </p:cNvPr>
          <p:cNvGraphicFramePr>
            <a:graphicFrameLocks/>
          </p:cNvGraphicFramePr>
          <p:nvPr>
            <p:extLst>
              <p:ext uri="{D42A27DB-BD31-4B8C-83A1-F6EECF244321}">
                <p14:modId xmlns:p14="http://schemas.microsoft.com/office/powerpoint/2010/main" val="2724752293"/>
              </p:ext>
            </p:extLst>
          </p:nvPr>
        </p:nvGraphicFramePr>
        <p:xfrm>
          <a:off x="3243113" y="2798689"/>
          <a:ext cx="18720000" cy="79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579392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uente: Banco Central de Chile…"/>
          <p:cNvSpPr txBox="1">
            <a:spLocks noGrp="1"/>
          </p:cNvSpPr>
          <p:nvPr>
            <p:ph type="body" idx="21"/>
          </p:nvPr>
        </p:nvSpPr>
        <p:spPr>
          <a:xfrm>
            <a:off x="8747293" y="12360988"/>
            <a:ext cx="8247760" cy="313612"/>
          </a:xfrm>
          <a:prstGeom prst="rect">
            <a:avLst/>
          </a:prstGeom>
        </p:spPr>
        <p:txBody>
          <a:bodyPr/>
          <a:lstStyle/>
          <a:p>
            <a:r>
              <a:rPr lang="en-US" dirty="0"/>
              <a:t>Source: Central Bank, Monetary Policy Report, </a:t>
            </a:r>
            <a:r>
              <a:rPr lang="es-MX" dirty="0"/>
              <a:t>June 2025</a:t>
            </a:r>
            <a:r>
              <a:rPr lang="es-CL" dirty="0"/>
              <a:t>.</a:t>
            </a:r>
            <a:endParaRPr dirty="0"/>
          </a:p>
        </p:txBody>
      </p:sp>
      <p:sp>
        <p:nvSpPr>
          <p:cNvPr id="29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13</a:t>
            </a:fld>
            <a:endParaRPr/>
          </a:p>
        </p:txBody>
      </p:sp>
      <p:sp>
        <p:nvSpPr>
          <p:cNvPr id="297" name="Economía"/>
          <p:cNvSpPr txBox="1">
            <a:spLocks noGrp="1"/>
          </p:cNvSpPr>
          <p:nvPr>
            <p:ph type="body" idx="23"/>
          </p:nvPr>
        </p:nvSpPr>
        <p:spPr>
          <a:xfrm>
            <a:off x="6712954" y="853679"/>
            <a:ext cx="12824986" cy="836383"/>
          </a:xfrm>
          <a:prstGeom prst="rect">
            <a:avLst/>
          </a:prstGeom>
        </p:spPr>
        <p:txBody>
          <a:bodyPr/>
          <a:lstStyle/>
          <a:p>
            <a:r>
              <a:rPr lang="es-CL" sz="4800" dirty="0" err="1">
                <a:solidFill>
                  <a:schemeClr val="tx1"/>
                </a:solidFill>
                <a:effectLst>
                  <a:outerShdw blurRad="38100" dist="38100" dir="2700000" algn="tl">
                    <a:srgbClr val="C0C0C0"/>
                  </a:outerShdw>
                </a:effectLst>
              </a:rPr>
              <a:t>Summary</a:t>
            </a:r>
            <a:r>
              <a:rPr lang="es-CL" sz="4800" dirty="0">
                <a:solidFill>
                  <a:schemeClr val="tx1"/>
                </a:solidFill>
                <a:effectLst>
                  <a:outerShdw blurRad="38100" dist="38100" dir="2700000" algn="tl">
                    <a:srgbClr val="C0C0C0"/>
                  </a:outerShdw>
                </a:effectLst>
              </a:rPr>
              <a:t> </a:t>
            </a:r>
            <a:r>
              <a:rPr lang="es-CL" sz="4800" dirty="0" err="1">
                <a:solidFill>
                  <a:schemeClr val="tx1"/>
                </a:solidFill>
                <a:effectLst>
                  <a:outerShdw blurRad="38100" dist="38100" dir="2700000" algn="tl">
                    <a:srgbClr val="C0C0C0"/>
                  </a:outerShdw>
                </a:effectLst>
              </a:rPr>
              <a:t>of</a:t>
            </a:r>
            <a:r>
              <a:rPr lang="es-CL" sz="4800" dirty="0">
                <a:solidFill>
                  <a:schemeClr val="tx1"/>
                </a:solidFill>
                <a:effectLst>
                  <a:outerShdw blurRad="38100" dist="38100" dir="2700000" algn="tl">
                    <a:srgbClr val="C0C0C0"/>
                  </a:outerShdw>
                </a:effectLst>
              </a:rPr>
              <a:t> Central Bank </a:t>
            </a:r>
            <a:r>
              <a:rPr lang="es-CL" sz="4800" dirty="0" err="1">
                <a:solidFill>
                  <a:schemeClr val="tx1"/>
                </a:solidFill>
                <a:effectLst>
                  <a:outerShdw blurRad="38100" dist="38100" dir="2700000" algn="tl">
                    <a:srgbClr val="C0C0C0"/>
                  </a:outerShdw>
                </a:effectLst>
              </a:rPr>
              <a:t>Forecasts</a:t>
            </a:r>
            <a:r>
              <a:rPr lang="es-CL" sz="4800" dirty="0">
                <a:solidFill>
                  <a:schemeClr val="tx1"/>
                </a:solidFill>
                <a:effectLst>
                  <a:outerShdw blurRad="38100" dist="38100" dir="2700000" algn="tl">
                    <a:srgbClr val="C0C0C0"/>
                  </a:outerShdw>
                </a:effectLst>
              </a:rPr>
              <a:t>, 2025</a:t>
            </a:r>
            <a:endParaRPr lang="es-CL" sz="3600" dirty="0">
              <a:solidFill>
                <a:schemeClr val="tx1"/>
              </a:solidFill>
            </a:endParaRPr>
          </a:p>
        </p:txBody>
      </p:sp>
      <p:sp>
        <p:nvSpPr>
          <p:cNvPr id="298" name="Un Vistazo de Chile"/>
          <p:cNvSpPr txBox="1">
            <a:spLocks noGrp="1"/>
          </p:cNvSpPr>
          <p:nvPr>
            <p:ph type="body" idx="24"/>
          </p:nvPr>
        </p:nvSpPr>
        <p:spPr>
          <a:prstGeom prst="rect">
            <a:avLst/>
          </a:prstGeom>
        </p:spPr>
        <p:txBody>
          <a:bodyPr/>
          <a:lstStyle/>
          <a:p>
            <a:r>
              <a:rPr lang="es-CL" dirty="0" err="1"/>
              <a:t>Current</a:t>
            </a:r>
            <a:r>
              <a:rPr lang="es-CL" dirty="0"/>
              <a:t> </a:t>
            </a:r>
            <a:r>
              <a:rPr lang="es-CL" dirty="0" err="1"/>
              <a:t>Economy</a:t>
            </a:r>
            <a:endParaRPr dirty="0"/>
          </a:p>
        </p:txBody>
      </p:sp>
      <p:sp>
        <p:nvSpPr>
          <p:cNvPr id="299"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10" name="4 Tabla">
            <a:extLst>
              <a:ext uri="{FF2B5EF4-FFF2-40B4-BE49-F238E27FC236}">
                <a16:creationId xmlns:a16="http://schemas.microsoft.com/office/drawing/2014/main" id="{EF560758-F4C2-63EC-D87A-3B2A813C019A}"/>
              </a:ext>
            </a:extLst>
          </p:cNvPr>
          <p:cNvGraphicFramePr>
            <a:graphicFrameLocks noGrp="1"/>
          </p:cNvGraphicFramePr>
          <p:nvPr>
            <p:extLst>
              <p:ext uri="{D42A27DB-BD31-4B8C-83A1-F6EECF244321}">
                <p14:modId xmlns:p14="http://schemas.microsoft.com/office/powerpoint/2010/main" val="2583853134"/>
              </p:ext>
            </p:extLst>
          </p:nvPr>
        </p:nvGraphicFramePr>
        <p:xfrm>
          <a:off x="4002597" y="3078000"/>
          <a:ext cx="18360000" cy="7559999"/>
        </p:xfrm>
        <a:graphic>
          <a:graphicData uri="http://schemas.openxmlformats.org/drawingml/2006/table">
            <a:tbl>
              <a:tblPr>
                <a:effectLst>
                  <a:innerShdw blurRad="63500" dist="50800" dir="2700000">
                    <a:prstClr val="black">
                      <a:alpha val="50000"/>
                    </a:prstClr>
                  </a:innerShdw>
                </a:effectLst>
              </a:tblPr>
              <a:tblGrid>
                <a:gridCol w="11661079">
                  <a:extLst>
                    <a:ext uri="{9D8B030D-6E8A-4147-A177-3AD203B41FA5}">
                      <a16:colId xmlns:a16="http://schemas.microsoft.com/office/drawing/2014/main" val="20000"/>
                    </a:ext>
                  </a:extLst>
                </a:gridCol>
                <a:gridCol w="6698921">
                  <a:extLst>
                    <a:ext uri="{9D8B030D-6E8A-4147-A177-3AD203B41FA5}">
                      <a16:colId xmlns:a16="http://schemas.microsoft.com/office/drawing/2014/main" val="20001"/>
                    </a:ext>
                  </a:extLst>
                </a:gridCol>
              </a:tblGrid>
              <a:tr h="1488344">
                <a:tc>
                  <a:txBody>
                    <a:bodyPr/>
                    <a:lstStyle/>
                    <a:p>
                      <a:pPr algn="l" rtl="0" fontAlgn="t"/>
                      <a:r>
                        <a:rPr lang="es-ES" sz="2000" b="1" i="0" u="none" strike="noStrike" dirty="0">
                          <a:solidFill>
                            <a:srgbClr val="000000"/>
                          </a:solidFill>
                          <a:latin typeface="Riviera Nights" panose="020B0504000000000000" pitchFamily="34" charset="0"/>
                        </a:rPr>
                        <a:t>GDP </a:t>
                      </a:r>
                      <a:r>
                        <a:rPr lang="es-ES" sz="2000" b="1" i="0" u="none" strike="noStrike" dirty="0" err="1">
                          <a:solidFill>
                            <a:srgbClr val="000000"/>
                          </a:solidFill>
                          <a:latin typeface="Riviera Nights" panose="020B0504000000000000" pitchFamily="34" charset="0"/>
                        </a:rPr>
                        <a:t>growth</a:t>
                      </a:r>
                      <a:r>
                        <a:rPr lang="es-ES" sz="2000" b="1" i="0" u="none" strike="noStrike" dirty="0">
                          <a:solidFill>
                            <a:srgbClr val="000000"/>
                          </a:solidFill>
                          <a:latin typeface="Riviera Nights" panose="020B0504000000000000" pitchFamily="34" charset="0"/>
                        </a:rPr>
                        <a:t> (%) </a:t>
                      </a:r>
                      <a:r>
                        <a:rPr lang="es-ES" sz="2000" b="0" i="0" u="none" strike="noStrike" dirty="0">
                          <a:solidFill>
                            <a:srgbClr val="000000"/>
                          </a:solidFill>
                          <a:latin typeface="Riviera Nights" panose="020B0504000000000000" pitchFamily="34" charset="0"/>
                        </a:rPr>
                        <a:t> </a:t>
                      </a:r>
                      <a:endParaRPr lang="es-ES" sz="2000" b="1" i="0" u="none" strike="noStrike" dirty="0">
                        <a:solidFill>
                          <a:srgbClr val="000000"/>
                        </a:solidFill>
                        <a:latin typeface="Riviera Nights" panose="020B0504000000000000" pitchFamily="34" charset="0"/>
                      </a:endParaRPr>
                    </a:p>
                  </a:txBody>
                  <a:tcPr marL="306846" marR="8523" marT="8523" marB="0" anchor="ctr">
                    <a:lnL>
                      <a:noFill/>
                    </a:lnL>
                    <a:lnR>
                      <a:noFill/>
                    </a:lnR>
                    <a:lnT>
                      <a:noFill/>
                    </a:lnT>
                    <a:lnB>
                      <a:noFill/>
                    </a:lnB>
                    <a:solidFill>
                      <a:schemeClr val="bg1">
                        <a:lumMod val="65000"/>
                      </a:schemeClr>
                    </a:solidFill>
                  </a:tcPr>
                </a:tc>
                <a:tc>
                  <a:txBody>
                    <a:bodyPr/>
                    <a:lstStyle/>
                    <a:p>
                      <a:pPr algn="ctr" rtl="0" fontAlgn="t"/>
                      <a:r>
                        <a:rPr lang="es-ES" sz="2000" b="1" i="0" u="none" strike="noStrike" dirty="0">
                          <a:solidFill>
                            <a:srgbClr val="000000"/>
                          </a:solidFill>
                          <a:latin typeface="Riviera Nights" panose="020B0504000000000000" pitchFamily="34" charset="0"/>
                        </a:rPr>
                        <a:t>2.00 – 2.75</a:t>
                      </a:r>
                    </a:p>
                  </a:txBody>
                  <a:tcPr marL="306846" marR="8523" marT="8523" marB="0" anchor="ctr">
                    <a:lnL>
                      <a:noFill/>
                    </a:lnL>
                    <a:lnR>
                      <a:noFill/>
                    </a:lnR>
                    <a:lnT>
                      <a:noFill/>
                    </a:lnT>
                    <a:lnB>
                      <a:noFill/>
                    </a:lnB>
                    <a:solidFill>
                      <a:schemeClr val="bg1">
                        <a:lumMod val="65000"/>
                      </a:schemeClr>
                    </a:solidFill>
                  </a:tcPr>
                </a:tc>
                <a:extLst>
                  <a:ext uri="{0D108BD9-81ED-4DB2-BD59-A6C34878D82A}">
                    <a16:rowId xmlns:a16="http://schemas.microsoft.com/office/drawing/2014/main" val="10001"/>
                  </a:ext>
                </a:extLst>
              </a:tr>
              <a:tr h="1544380">
                <a:tc>
                  <a:txBody>
                    <a:bodyPr/>
                    <a:lstStyle/>
                    <a:p>
                      <a:pPr algn="l" rtl="0" fontAlgn="t"/>
                      <a:r>
                        <a:rPr lang="es-ES" sz="2000" b="0" i="0" u="none" strike="noStrike" dirty="0" err="1">
                          <a:solidFill>
                            <a:srgbClr val="000000"/>
                          </a:solidFill>
                          <a:latin typeface="Riviera Nights" panose="020B0504000000000000" pitchFamily="34" charset="0"/>
                        </a:rPr>
                        <a:t>Inflation</a:t>
                      </a:r>
                      <a:r>
                        <a:rPr lang="es-ES" sz="2000" b="0" i="0" u="none" strike="noStrike" dirty="0">
                          <a:solidFill>
                            <a:srgbClr val="000000"/>
                          </a:solidFill>
                          <a:latin typeface="Riviera Nights" panose="020B0504000000000000" pitchFamily="34" charset="0"/>
                        </a:rPr>
                        <a:t> (</a:t>
                      </a:r>
                      <a:r>
                        <a:rPr lang="es-ES" sz="2000" b="0" i="0" u="none" strike="noStrike" dirty="0" err="1">
                          <a:solidFill>
                            <a:srgbClr val="000000"/>
                          </a:solidFill>
                          <a:latin typeface="Riviera Nights" panose="020B0504000000000000" pitchFamily="34" charset="0"/>
                        </a:rPr>
                        <a:t>year-end</a:t>
                      </a:r>
                      <a:r>
                        <a:rPr lang="es-ES" sz="2000" b="0" i="0" u="none" strike="noStrike" dirty="0">
                          <a:solidFill>
                            <a:srgbClr val="000000"/>
                          </a:solidFill>
                          <a:latin typeface="Riviera Nights" panose="020B0504000000000000" pitchFamily="34" charset="0"/>
                        </a:rPr>
                        <a:t>, %) </a:t>
                      </a:r>
                    </a:p>
                    <a:p>
                      <a:pPr algn="l" rtl="0" fontAlgn="t"/>
                      <a:endParaRPr lang="es-ES" sz="2000" b="1" i="0" u="none" strike="noStrike" dirty="0">
                        <a:solidFill>
                          <a:srgbClr val="000000"/>
                        </a:solidFill>
                        <a:latin typeface="Riviera Nights" panose="020B0504000000000000" pitchFamily="34" charset="0"/>
                      </a:endParaRPr>
                    </a:p>
                  </a:txBody>
                  <a:tcPr marL="306846" marR="8523" marT="8523" marB="0" anchor="ctr">
                    <a:lnL>
                      <a:noFill/>
                    </a:lnL>
                    <a:lnR>
                      <a:noFill/>
                    </a:lnR>
                    <a:lnT>
                      <a:noFill/>
                    </a:lnT>
                    <a:lnB>
                      <a:noFill/>
                    </a:lnB>
                    <a:solidFill>
                      <a:schemeClr val="bg1">
                        <a:lumMod val="75000"/>
                      </a:schemeClr>
                    </a:solidFill>
                  </a:tcPr>
                </a:tc>
                <a:tc>
                  <a:txBody>
                    <a:bodyPr/>
                    <a:lstStyle/>
                    <a:p>
                      <a:pPr algn="ctr" rtl="0" fontAlgn="t"/>
                      <a:r>
                        <a:rPr lang="es-ES" sz="2000" b="1" i="0" u="none" strike="noStrike" baseline="0" dirty="0">
                          <a:solidFill>
                            <a:srgbClr val="000000"/>
                          </a:solidFill>
                          <a:latin typeface="Riviera Nights" panose="020B0504000000000000" pitchFamily="34" charset="0"/>
                        </a:rPr>
                        <a:t>3.7</a:t>
                      </a:r>
                    </a:p>
                  </a:txBody>
                  <a:tcPr marL="306846" marR="8523" marT="8523" marB="0" anchor="ctr">
                    <a:lnL>
                      <a:noFill/>
                    </a:lnL>
                    <a:lnR>
                      <a:noFill/>
                    </a:lnR>
                    <a:lnT>
                      <a:noFill/>
                    </a:lnT>
                    <a:lnB>
                      <a:noFill/>
                    </a:lnB>
                    <a:solidFill>
                      <a:schemeClr val="bg1">
                        <a:lumMod val="75000"/>
                      </a:schemeClr>
                    </a:solidFill>
                  </a:tcPr>
                </a:tc>
                <a:extLst>
                  <a:ext uri="{0D108BD9-81ED-4DB2-BD59-A6C34878D82A}">
                    <a16:rowId xmlns:a16="http://schemas.microsoft.com/office/drawing/2014/main" val="10002"/>
                  </a:ext>
                </a:extLst>
              </a:tr>
              <a:tr h="1488344">
                <a:tc>
                  <a:txBody>
                    <a:bodyPr/>
                    <a:lstStyle/>
                    <a:p>
                      <a:pPr algn="l" rtl="0" fontAlgn="t"/>
                      <a:r>
                        <a:rPr lang="en-US" sz="2000" b="0" i="0" u="none" strike="noStrike" baseline="0" dirty="0">
                          <a:solidFill>
                            <a:srgbClr val="000000"/>
                          </a:solidFill>
                          <a:latin typeface="Riviera Nights" panose="020B0504000000000000" pitchFamily="34" charset="0"/>
                        </a:rPr>
                        <a:t>Trade balance (year-end, US$ million) </a:t>
                      </a:r>
                    </a:p>
                    <a:p>
                      <a:pPr algn="l" rtl="0" fontAlgn="t"/>
                      <a:endParaRPr lang="es-ES" sz="2000" b="1" i="0" u="none" strike="noStrike" baseline="0" dirty="0">
                        <a:solidFill>
                          <a:srgbClr val="000000"/>
                        </a:solidFill>
                        <a:latin typeface="Riviera Nights" panose="020B0504000000000000" pitchFamily="34" charset="0"/>
                      </a:endParaRPr>
                    </a:p>
                  </a:txBody>
                  <a:tcPr marL="306846" marR="8523" marT="8523" marB="0" anchor="ctr">
                    <a:lnL>
                      <a:noFill/>
                    </a:lnL>
                    <a:lnR>
                      <a:noFill/>
                    </a:lnR>
                    <a:lnT>
                      <a:noFill/>
                    </a:lnT>
                    <a:lnB>
                      <a:noFill/>
                    </a:lnB>
                    <a:solidFill>
                      <a:schemeClr val="bg1">
                        <a:lumMod val="85000"/>
                      </a:schemeClr>
                    </a:solidFill>
                  </a:tcPr>
                </a:tc>
                <a:tc>
                  <a:txBody>
                    <a:bodyPr/>
                    <a:lstStyle/>
                    <a:p>
                      <a:pPr algn="ctr" rtl="0" fontAlgn="t"/>
                      <a:r>
                        <a:rPr lang="es-MX" sz="2000" b="1" i="0" u="none" strike="noStrike" baseline="0" dirty="0">
                          <a:solidFill>
                            <a:srgbClr val="000000"/>
                          </a:solidFill>
                          <a:latin typeface="Riviera Nights" panose="020B0504000000000000" pitchFamily="34" charset="0"/>
                        </a:rPr>
                        <a:t>21.300</a:t>
                      </a:r>
                      <a:endParaRPr lang="es-ES" sz="2000" b="1" i="0" u="none" strike="noStrike" baseline="0" dirty="0">
                        <a:solidFill>
                          <a:srgbClr val="000000"/>
                        </a:solidFill>
                        <a:latin typeface="Riviera Nights" panose="020B0504000000000000" pitchFamily="34" charset="0"/>
                      </a:endParaRPr>
                    </a:p>
                  </a:txBody>
                  <a:tcPr marL="306846" marR="8523" marT="8523" marB="0" anchor="ctr">
                    <a:lnL>
                      <a:noFill/>
                    </a:lnL>
                    <a:lnR>
                      <a:noFill/>
                    </a:lnR>
                    <a:lnT>
                      <a:noFill/>
                    </a:lnT>
                    <a:lnB>
                      <a:noFill/>
                    </a:lnB>
                    <a:solidFill>
                      <a:schemeClr val="bg1">
                        <a:lumMod val="85000"/>
                      </a:schemeClr>
                    </a:solidFill>
                  </a:tcPr>
                </a:tc>
                <a:extLst>
                  <a:ext uri="{0D108BD9-81ED-4DB2-BD59-A6C34878D82A}">
                    <a16:rowId xmlns:a16="http://schemas.microsoft.com/office/drawing/2014/main" val="10003"/>
                  </a:ext>
                </a:extLst>
              </a:tr>
              <a:tr h="1544380">
                <a:tc>
                  <a:txBody>
                    <a:bodyPr/>
                    <a:lstStyle/>
                    <a:p>
                      <a:pPr algn="l" rtl="0" fontAlgn="t"/>
                      <a:r>
                        <a:rPr lang="en-US" sz="2000" b="1" i="0" u="none" strike="noStrike" baseline="0" dirty="0">
                          <a:solidFill>
                            <a:srgbClr val="000000"/>
                          </a:solidFill>
                          <a:latin typeface="Riviera Nights" panose="020B0504000000000000" pitchFamily="34" charset="0"/>
                        </a:rPr>
                        <a:t>   Copper price (annual average, US$/</a:t>
                      </a:r>
                      <a:r>
                        <a:rPr lang="en-US" sz="2000" b="1" i="0" u="none" strike="noStrike" baseline="0" dirty="0" err="1">
                          <a:solidFill>
                            <a:srgbClr val="000000"/>
                          </a:solidFill>
                          <a:latin typeface="Riviera Nights" panose="020B0504000000000000" pitchFamily="34" charset="0"/>
                        </a:rPr>
                        <a:t>lb</a:t>
                      </a:r>
                      <a:r>
                        <a:rPr lang="en-US" sz="2000" b="1" i="0" u="none" strike="noStrike" baseline="0" dirty="0">
                          <a:solidFill>
                            <a:srgbClr val="000000"/>
                          </a:solidFill>
                          <a:latin typeface="Riviera Nights" panose="020B0504000000000000" pitchFamily="34" charset="0"/>
                        </a:rPr>
                        <a:t>)</a:t>
                      </a:r>
                      <a:endParaRPr lang="es-ES" sz="2000" b="1" i="0" u="none" strike="noStrike" baseline="0" dirty="0">
                        <a:solidFill>
                          <a:srgbClr val="000000"/>
                        </a:solidFill>
                        <a:latin typeface="Riviera Nights" panose="020B0504000000000000" pitchFamily="34" charset="0"/>
                      </a:endParaRPr>
                    </a:p>
                  </a:txBody>
                  <a:tcPr marL="8523" marR="8523" marT="8523" marB="0" anchor="ctr">
                    <a:lnL>
                      <a:noFill/>
                    </a:lnL>
                    <a:lnR>
                      <a:noFill/>
                    </a:lnR>
                    <a:lnT>
                      <a:noFill/>
                    </a:lnT>
                    <a:lnB>
                      <a:noFill/>
                    </a:lnB>
                    <a:solidFill>
                      <a:schemeClr val="bg1">
                        <a:lumMod val="95000"/>
                      </a:schemeClr>
                    </a:solidFill>
                  </a:tcPr>
                </a:tc>
                <a:tc>
                  <a:txBody>
                    <a:bodyPr/>
                    <a:lstStyle/>
                    <a:p>
                      <a:pPr algn="ctr" rtl="0" fontAlgn="t"/>
                      <a:r>
                        <a:rPr lang="es-ES" sz="2000" b="1" i="0" u="none" strike="noStrike" baseline="0" dirty="0">
                          <a:solidFill>
                            <a:srgbClr val="000000"/>
                          </a:solidFill>
                          <a:latin typeface="Riviera Nights" panose="020B0504000000000000" pitchFamily="34" charset="0"/>
                        </a:rPr>
                        <a:t>4.30</a:t>
                      </a:r>
                    </a:p>
                  </a:txBody>
                  <a:tcPr marL="8523" marR="8523" marT="8523"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10004"/>
                  </a:ext>
                </a:extLst>
              </a:tr>
              <a:tr h="1494551">
                <a:tc>
                  <a:txBody>
                    <a:bodyPr/>
                    <a:lstStyle/>
                    <a:p>
                      <a:pPr algn="l" rtl="0" fontAlgn="t"/>
                      <a:r>
                        <a:rPr lang="es-ES" sz="2000" b="1" i="0" u="none" strike="noStrike" baseline="0" dirty="0">
                          <a:solidFill>
                            <a:srgbClr val="000000"/>
                          </a:solidFill>
                          <a:latin typeface="+mn-lt"/>
                        </a:rPr>
                        <a:t>   </a:t>
                      </a:r>
                      <a:r>
                        <a:rPr lang="es-ES" sz="2000" b="1" i="0" u="none" strike="noStrike" baseline="0" dirty="0" err="1">
                          <a:solidFill>
                            <a:srgbClr val="000000"/>
                          </a:solidFill>
                          <a:latin typeface="+mn-lt"/>
                        </a:rPr>
                        <a:t>Current</a:t>
                      </a:r>
                      <a:r>
                        <a:rPr lang="es-ES" sz="2000" b="1" i="0" u="none" strike="noStrike" baseline="0" dirty="0">
                          <a:solidFill>
                            <a:srgbClr val="000000"/>
                          </a:solidFill>
                          <a:latin typeface="+mn-lt"/>
                        </a:rPr>
                        <a:t> </a:t>
                      </a:r>
                      <a:r>
                        <a:rPr lang="es-ES" sz="2000" b="1" i="0" u="none" strike="noStrike" baseline="0" dirty="0" err="1">
                          <a:solidFill>
                            <a:srgbClr val="000000"/>
                          </a:solidFill>
                          <a:latin typeface="+mn-lt"/>
                        </a:rPr>
                        <a:t>account</a:t>
                      </a:r>
                      <a:r>
                        <a:rPr lang="es-ES" sz="2000" b="1" i="0" u="none" strike="noStrike" baseline="0" dirty="0">
                          <a:solidFill>
                            <a:srgbClr val="000000"/>
                          </a:solidFill>
                          <a:latin typeface="+mn-lt"/>
                        </a:rPr>
                        <a:t> balance (% </a:t>
                      </a:r>
                      <a:r>
                        <a:rPr lang="es-ES" sz="2000" b="1" i="0" u="none" strike="noStrike" baseline="0" dirty="0" err="1">
                          <a:solidFill>
                            <a:srgbClr val="000000"/>
                          </a:solidFill>
                          <a:latin typeface="+mn-lt"/>
                        </a:rPr>
                        <a:t>of</a:t>
                      </a:r>
                      <a:r>
                        <a:rPr lang="es-ES" sz="2000" b="1" i="0" u="none" strike="noStrike" baseline="0" dirty="0">
                          <a:solidFill>
                            <a:srgbClr val="000000"/>
                          </a:solidFill>
                          <a:latin typeface="+mn-lt"/>
                        </a:rPr>
                        <a:t> GDP)</a:t>
                      </a:r>
                      <a:endParaRPr lang="es-ES" sz="2000" b="1" i="0" u="none" strike="noStrike" baseline="0" dirty="0">
                        <a:solidFill>
                          <a:srgbClr val="000000"/>
                        </a:solidFill>
                        <a:latin typeface="Riviera Nights" panose="020B0504000000000000" pitchFamily="34" charset="0"/>
                      </a:endParaRPr>
                    </a:p>
                  </a:txBody>
                  <a:tcPr marL="8523" marR="8523" marT="8523" marB="0" anchor="ctr">
                    <a:lnL>
                      <a:noFill/>
                    </a:lnL>
                    <a:lnR>
                      <a:noFill/>
                    </a:lnR>
                    <a:lnT>
                      <a:noFill/>
                    </a:lnT>
                    <a:lnB>
                      <a:noFill/>
                    </a:lnB>
                    <a:solidFill>
                      <a:schemeClr val="bg1"/>
                    </a:solidFill>
                  </a:tcPr>
                </a:tc>
                <a:tc>
                  <a:txBody>
                    <a:bodyPr/>
                    <a:lstStyle/>
                    <a:p>
                      <a:pPr algn="ctr" rtl="0" fontAlgn="t"/>
                      <a:r>
                        <a:rPr lang="es-ES" sz="2000" b="1" i="0" u="none" strike="noStrike" baseline="0" dirty="0">
                          <a:solidFill>
                            <a:srgbClr val="000000"/>
                          </a:solidFill>
                          <a:latin typeface="Riviera Nights" panose="020B0504000000000000" pitchFamily="34" charset="0"/>
                        </a:rPr>
                        <a:t>-1.8</a:t>
                      </a:r>
                    </a:p>
                  </a:txBody>
                  <a:tcPr marL="8523" marR="8523" marT="8523" marB="0" anchor="ctr">
                    <a:lnL>
                      <a:noFill/>
                    </a:lnL>
                    <a:lnR>
                      <a:noFill/>
                    </a:lnR>
                    <a:lnT>
                      <a:noFill/>
                    </a:lnT>
                    <a:lnB>
                      <a:noFill/>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9282931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uente: Banco Central de Chile…"/>
          <p:cNvSpPr txBox="1">
            <a:spLocks noGrp="1"/>
          </p:cNvSpPr>
          <p:nvPr>
            <p:ph type="body" idx="21"/>
          </p:nvPr>
        </p:nvSpPr>
        <p:spPr>
          <a:xfrm>
            <a:off x="8423549" y="12352957"/>
            <a:ext cx="8895248" cy="313612"/>
          </a:xfrm>
          <a:prstGeom prst="rect">
            <a:avLst/>
          </a:prstGeom>
        </p:spPr>
        <p:txBody>
          <a:bodyPr/>
          <a:lstStyle/>
          <a:p>
            <a:r>
              <a:rPr lang="es-MX" dirty="0"/>
              <a:t>* </a:t>
            </a:r>
            <a:r>
              <a:rPr lang="en-US" dirty="0"/>
              <a:t>Average private forecasts as surveyed by Central Bank</a:t>
            </a:r>
            <a:r>
              <a:rPr lang="es-MX" dirty="0"/>
              <a:t>, August 2025.</a:t>
            </a:r>
          </a:p>
        </p:txBody>
      </p:sp>
      <p:sp>
        <p:nvSpPr>
          <p:cNvPr id="29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p>
            <a:fld id="{86CB4B4D-7CA3-9044-876B-883B54F8677D}" type="slidenum">
              <a:rPr/>
              <a:t>14</a:t>
            </a:fld>
            <a:endParaRPr/>
          </a:p>
        </p:txBody>
      </p:sp>
      <p:sp>
        <p:nvSpPr>
          <p:cNvPr id="297" name="Economía"/>
          <p:cNvSpPr txBox="1">
            <a:spLocks noGrp="1"/>
          </p:cNvSpPr>
          <p:nvPr>
            <p:ph type="body" idx="23"/>
          </p:nvPr>
        </p:nvSpPr>
        <p:spPr>
          <a:xfrm>
            <a:off x="7076661" y="857462"/>
            <a:ext cx="11589025" cy="836383"/>
          </a:xfrm>
          <a:prstGeom prst="rect">
            <a:avLst/>
          </a:prstGeom>
        </p:spPr>
        <p:txBody>
          <a:bodyPr/>
          <a:lstStyle/>
          <a:p>
            <a:r>
              <a:rPr lang="es-CL" sz="4800" dirty="0">
                <a:solidFill>
                  <a:schemeClr val="tx1"/>
                </a:solidFill>
                <a:effectLst>
                  <a:outerShdw blurRad="38100" dist="38100" dir="2700000" algn="tl">
                    <a:srgbClr val="C0C0C0"/>
                  </a:outerShdw>
                </a:effectLst>
              </a:rPr>
              <a:t>Resumen de Pronósticos Privados, 2025*</a:t>
            </a:r>
            <a:endParaRPr lang="es-CL" sz="3600" dirty="0">
              <a:solidFill>
                <a:schemeClr val="tx1"/>
              </a:solidFill>
            </a:endParaRPr>
          </a:p>
        </p:txBody>
      </p:sp>
      <p:sp>
        <p:nvSpPr>
          <p:cNvPr id="298" name="Un Vistazo de Chile"/>
          <p:cNvSpPr txBox="1">
            <a:spLocks noGrp="1"/>
          </p:cNvSpPr>
          <p:nvPr>
            <p:ph type="body" idx="24"/>
          </p:nvPr>
        </p:nvSpPr>
        <p:spPr>
          <a:prstGeom prst="rect">
            <a:avLst/>
          </a:prstGeom>
        </p:spPr>
        <p:txBody>
          <a:bodyPr/>
          <a:lstStyle/>
          <a:p>
            <a:r>
              <a:rPr lang="es-CL" dirty="0" err="1"/>
              <a:t>Current</a:t>
            </a:r>
            <a:r>
              <a:rPr lang="es-CL" dirty="0"/>
              <a:t> </a:t>
            </a:r>
            <a:r>
              <a:rPr lang="es-CL" dirty="0" err="1"/>
              <a:t>Economy</a:t>
            </a:r>
            <a:endParaRPr dirty="0"/>
          </a:p>
        </p:txBody>
      </p:sp>
      <p:sp>
        <p:nvSpPr>
          <p:cNvPr id="299" name="A Creative Agency for…"/>
          <p:cNvSpPr txBox="1"/>
          <p:nvPr/>
        </p:nvSpPr>
        <p:spPr>
          <a:xfrm>
            <a:off x="28037823" y="867417"/>
            <a:ext cx="5799315" cy="1548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10" name="4 Tabla">
            <a:extLst>
              <a:ext uri="{FF2B5EF4-FFF2-40B4-BE49-F238E27FC236}">
                <a16:creationId xmlns:a16="http://schemas.microsoft.com/office/drawing/2014/main" id="{EF560758-F4C2-63EC-D87A-3B2A813C019A}"/>
              </a:ext>
            </a:extLst>
          </p:cNvPr>
          <p:cNvGraphicFramePr>
            <a:graphicFrameLocks noGrp="1"/>
          </p:cNvGraphicFramePr>
          <p:nvPr>
            <p:extLst>
              <p:ext uri="{D42A27DB-BD31-4B8C-83A1-F6EECF244321}">
                <p14:modId xmlns:p14="http://schemas.microsoft.com/office/powerpoint/2010/main" val="2635329743"/>
              </p:ext>
            </p:extLst>
          </p:nvPr>
        </p:nvGraphicFramePr>
        <p:xfrm>
          <a:off x="3945447" y="3207168"/>
          <a:ext cx="18360000" cy="7989544"/>
        </p:xfrm>
        <a:graphic>
          <a:graphicData uri="http://schemas.openxmlformats.org/drawingml/2006/table">
            <a:tbl>
              <a:tblPr>
                <a:effectLst>
                  <a:innerShdw blurRad="63500" dist="50800" dir="2700000">
                    <a:prstClr val="black">
                      <a:alpha val="50000"/>
                    </a:prstClr>
                  </a:innerShdw>
                </a:effectLst>
              </a:tblPr>
              <a:tblGrid>
                <a:gridCol w="11661079">
                  <a:extLst>
                    <a:ext uri="{9D8B030D-6E8A-4147-A177-3AD203B41FA5}">
                      <a16:colId xmlns:a16="http://schemas.microsoft.com/office/drawing/2014/main" val="20000"/>
                    </a:ext>
                  </a:extLst>
                </a:gridCol>
                <a:gridCol w="6698921">
                  <a:extLst>
                    <a:ext uri="{9D8B030D-6E8A-4147-A177-3AD203B41FA5}">
                      <a16:colId xmlns:a16="http://schemas.microsoft.com/office/drawing/2014/main" val="20001"/>
                    </a:ext>
                  </a:extLst>
                </a:gridCol>
              </a:tblGrid>
              <a:tr h="1960480">
                <a:tc>
                  <a:txBody>
                    <a:bodyPr/>
                    <a:lstStyle/>
                    <a:p>
                      <a:pPr algn="l" rtl="0" fontAlgn="t"/>
                      <a:r>
                        <a:rPr lang="es-ES" sz="2000" b="0" i="0" u="none" strike="noStrike" dirty="0">
                          <a:solidFill>
                            <a:srgbClr val="000000"/>
                          </a:solidFill>
                          <a:latin typeface="Riviera Nights" panose="020B0504000000000000" pitchFamily="34" charset="0"/>
                        </a:rPr>
                        <a:t>GDP </a:t>
                      </a:r>
                      <a:r>
                        <a:rPr lang="es-ES" sz="2000" b="0" i="0" u="none" strike="noStrike" dirty="0" err="1">
                          <a:solidFill>
                            <a:srgbClr val="000000"/>
                          </a:solidFill>
                          <a:latin typeface="Riviera Nights" panose="020B0504000000000000" pitchFamily="34" charset="0"/>
                        </a:rPr>
                        <a:t>growth</a:t>
                      </a:r>
                      <a:r>
                        <a:rPr lang="es-ES" sz="2000" b="0" i="0" u="none" strike="noStrike" dirty="0">
                          <a:solidFill>
                            <a:srgbClr val="000000"/>
                          </a:solidFill>
                          <a:latin typeface="Riviera Nights" panose="020B0504000000000000" pitchFamily="34" charset="0"/>
                        </a:rPr>
                        <a:t> (</a:t>
                      </a:r>
                      <a:r>
                        <a:rPr lang="es-ES" sz="2000" b="0" i="0" u="none" strike="noStrike" dirty="0" err="1">
                          <a:solidFill>
                            <a:srgbClr val="000000"/>
                          </a:solidFill>
                          <a:latin typeface="Riviera Nights" panose="020B0504000000000000" pitchFamily="34" charset="0"/>
                        </a:rPr>
                        <a:t>annual</a:t>
                      </a:r>
                      <a:r>
                        <a:rPr lang="es-ES" sz="2000" b="0" i="0" u="none" strike="noStrike" dirty="0">
                          <a:solidFill>
                            <a:srgbClr val="000000"/>
                          </a:solidFill>
                          <a:latin typeface="Riviera Nights" panose="020B0504000000000000" pitchFamily="34" charset="0"/>
                        </a:rPr>
                        <a:t>, %) </a:t>
                      </a:r>
                    </a:p>
                    <a:p>
                      <a:pPr algn="l" rtl="0" fontAlgn="t"/>
                      <a:endParaRPr lang="es-ES" sz="2000" b="1" i="0" u="none" strike="noStrike" dirty="0">
                        <a:solidFill>
                          <a:srgbClr val="000000"/>
                        </a:solidFill>
                        <a:latin typeface="Riviera Nights" panose="020B0504000000000000" pitchFamily="34" charset="0"/>
                      </a:endParaRPr>
                    </a:p>
                  </a:txBody>
                  <a:tcPr marL="306846" marR="8523" marT="8523" marB="0" anchor="ctr">
                    <a:lnL>
                      <a:noFill/>
                    </a:lnL>
                    <a:lnR>
                      <a:noFill/>
                    </a:lnR>
                    <a:lnT>
                      <a:noFill/>
                    </a:lnT>
                    <a:lnB>
                      <a:noFill/>
                    </a:lnB>
                    <a:solidFill>
                      <a:schemeClr val="bg1">
                        <a:lumMod val="65000"/>
                      </a:schemeClr>
                    </a:solidFill>
                  </a:tcPr>
                </a:tc>
                <a:tc>
                  <a:txBody>
                    <a:bodyPr/>
                    <a:lstStyle/>
                    <a:p>
                      <a:pPr algn="ctr" rtl="0" fontAlgn="t"/>
                      <a:r>
                        <a:rPr lang="es-ES" sz="2000" b="1" i="0" u="none" strike="noStrike" dirty="0">
                          <a:solidFill>
                            <a:srgbClr val="000000"/>
                          </a:solidFill>
                          <a:latin typeface="Riviera Nights" panose="020B0504000000000000" pitchFamily="34" charset="0"/>
                        </a:rPr>
                        <a:t>2.30</a:t>
                      </a:r>
                    </a:p>
                  </a:txBody>
                  <a:tcPr marL="306846" marR="8523" marT="8523" marB="0" anchor="ctr">
                    <a:lnL>
                      <a:noFill/>
                    </a:lnL>
                    <a:lnR>
                      <a:noFill/>
                    </a:lnR>
                    <a:lnT>
                      <a:noFill/>
                    </a:lnT>
                    <a:lnB>
                      <a:noFill/>
                    </a:lnB>
                    <a:solidFill>
                      <a:schemeClr val="bg1">
                        <a:lumMod val="65000"/>
                      </a:schemeClr>
                    </a:solidFill>
                  </a:tcPr>
                </a:tc>
                <a:extLst>
                  <a:ext uri="{0D108BD9-81ED-4DB2-BD59-A6C34878D82A}">
                    <a16:rowId xmlns:a16="http://schemas.microsoft.com/office/drawing/2014/main" val="10001"/>
                  </a:ext>
                </a:extLst>
              </a:tr>
              <a:tr h="2034292">
                <a:tc>
                  <a:txBody>
                    <a:bodyPr/>
                    <a:lstStyle/>
                    <a:p>
                      <a:pPr marL="0" marR="0" lvl="0" indent="0" algn="l" defTabSz="825500" rtl="0" eaLnBrk="1" fontAlgn="t" latinLnBrk="0" hangingPunct="1">
                        <a:lnSpc>
                          <a:spcPct val="120000"/>
                        </a:lnSpc>
                        <a:spcBef>
                          <a:spcPts val="0"/>
                        </a:spcBef>
                        <a:spcAft>
                          <a:spcPts val="0"/>
                        </a:spcAft>
                        <a:buClrTx/>
                        <a:buSzTx/>
                        <a:buFontTx/>
                        <a:buNone/>
                        <a:tabLst/>
                        <a:defRPr/>
                      </a:pPr>
                      <a:r>
                        <a:rPr lang="es-ES" sz="2000" b="1" i="0" u="none" strike="noStrike" dirty="0" err="1">
                          <a:solidFill>
                            <a:srgbClr val="000000"/>
                          </a:solidFill>
                          <a:latin typeface="Arial"/>
                        </a:rPr>
                        <a:t>Inflation</a:t>
                      </a:r>
                      <a:r>
                        <a:rPr lang="es-ES" sz="2000" b="1" i="0" u="none" strike="noStrike" dirty="0">
                          <a:solidFill>
                            <a:srgbClr val="000000"/>
                          </a:solidFill>
                          <a:latin typeface="+mn-lt"/>
                        </a:rPr>
                        <a:t> (</a:t>
                      </a:r>
                      <a:r>
                        <a:rPr lang="es-ES" sz="2000" b="1" i="0" u="none" strike="noStrike" dirty="0" err="1">
                          <a:solidFill>
                            <a:srgbClr val="000000"/>
                          </a:solidFill>
                          <a:latin typeface="+mn-lt"/>
                        </a:rPr>
                        <a:t>annual</a:t>
                      </a:r>
                      <a:r>
                        <a:rPr lang="es-ES" sz="2000" b="1" i="0" u="none" strike="noStrike" dirty="0">
                          <a:solidFill>
                            <a:srgbClr val="000000"/>
                          </a:solidFill>
                          <a:latin typeface="+mn-lt"/>
                        </a:rPr>
                        <a:t>, %)</a:t>
                      </a:r>
                      <a:r>
                        <a:rPr lang="es-ES" sz="2000" b="0" i="0" u="none" strike="noStrike" dirty="0">
                          <a:solidFill>
                            <a:srgbClr val="000000"/>
                          </a:solidFill>
                          <a:latin typeface="Arial"/>
                        </a:rPr>
                        <a:t> </a:t>
                      </a:r>
                      <a:endParaRPr lang="es-ES" sz="2000" b="1" i="0" u="none" strike="noStrike" dirty="0">
                        <a:solidFill>
                          <a:srgbClr val="000000"/>
                        </a:solidFill>
                        <a:latin typeface="Arial"/>
                      </a:endParaRPr>
                    </a:p>
                    <a:p>
                      <a:pPr algn="l" rtl="0" fontAlgn="t"/>
                      <a:endParaRPr lang="es-ES" sz="2000" b="1" i="0" u="none" strike="noStrike" dirty="0">
                        <a:solidFill>
                          <a:srgbClr val="000000"/>
                        </a:solidFill>
                        <a:latin typeface="Riviera Nights" panose="020B0504000000000000" pitchFamily="34" charset="0"/>
                      </a:endParaRPr>
                    </a:p>
                  </a:txBody>
                  <a:tcPr marL="306846" marR="8523" marT="8523" marB="0" anchor="ctr">
                    <a:lnL>
                      <a:noFill/>
                    </a:lnL>
                    <a:lnR>
                      <a:noFill/>
                    </a:lnR>
                    <a:lnT>
                      <a:noFill/>
                    </a:lnT>
                    <a:lnB>
                      <a:noFill/>
                    </a:lnB>
                    <a:solidFill>
                      <a:schemeClr val="bg1">
                        <a:lumMod val="75000"/>
                      </a:schemeClr>
                    </a:solidFill>
                  </a:tcPr>
                </a:tc>
                <a:tc>
                  <a:txBody>
                    <a:bodyPr/>
                    <a:lstStyle/>
                    <a:p>
                      <a:pPr algn="ctr" rtl="0" fontAlgn="t"/>
                      <a:r>
                        <a:rPr lang="es-ES" sz="2000" b="1" i="0" u="none" strike="noStrike" baseline="0" dirty="0">
                          <a:solidFill>
                            <a:srgbClr val="000000"/>
                          </a:solidFill>
                          <a:latin typeface="Riviera Nights" panose="020B0504000000000000" pitchFamily="34" charset="0"/>
                        </a:rPr>
                        <a:t>4.00</a:t>
                      </a:r>
                    </a:p>
                  </a:txBody>
                  <a:tcPr marL="306846" marR="8523" marT="8523" marB="0" anchor="ctr">
                    <a:lnL>
                      <a:noFill/>
                    </a:lnL>
                    <a:lnR>
                      <a:noFill/>
                    </a:lnR>
                    <a:lnT>
                      <a:noFill/>
                    </a:lnT>
                    <a:lnB>
                      <a:noFill/>
                    </a:lnB>
                    <a:solidFill>
                      <a:schemeClr val="bg1">
                        <a:lumMod val="75000"/>
                      </a:schemeClr>
                    </a:solidFill>
                  </a:tcPr>
                </a:tc>
                <a:extLst>
                  <a:ext uri="{0D108BD9-81ED-4DB2-BD59-A6C34878D82A}">
                    <a16:rowId xmlns:a16="http://schemas.microsoft.com/office/drawing/2014/main" val="10002"/>
                  </a:ext>
                </a:extLst>
              </a:tr>
              <a:tr h="1960480">
                <a:tc>
                  <a:txBody>
                    <a:bodyPr/>
                    <a:lstStyle/>
                    <a:p>
                      <a:pPr marL="0" marR="0" lvl="0" indent="0" algn="l" defTabSz="825500" rtl="0" eaLnBrk="1" fontAlgn="t" latinLnBrk="0" hangingPunct="1">
                        <a:lnSpc>
                          <a:spcPct val="120000"/>
                        </a:lnSpc>
                        <a:spcBef>
                          <a:spcPts val="0"/>
                        </a:spcBef>
                        <a:spcAft>
                          <a:spcPts val="0"/>
                        </a:spcAft>
                        <a:buClrTx/>
                        <a:buSzTx/>
                        <a:buFontTx/>
                        <a:buNone/>
                        <a:tabLst/>
                        <a:defRPr/>
                      </a:pPr>
                      <a:r>
                        <a:rPr lang="es-ES" sz="2000" b="1" i="0" u="none" strike="noStrike" baseline="0" dirty="0">
                          <a:solidFill>
                            <a:srgbClr val="000000"/>
                          </a:solidFill>
                          <a:latin typeface="Arial"/>
                        </a:rPr>
                        <a:t>Reference </a:t>
                      </a:r>
                      <a:r>
                        <a:rPr lang="es-ES" sz="2000" b="1" i="0" u="none" strike="noStrike" baseline="0" dirty="0" err="1">
                          <a:solidFill>
                            <a:srgbClr val="000000"/>
                          </a:solidFill>
                          <a:latin typeface="Arial"/>
                        </a:rPr>
                        <a:t>interest</a:t>
                      </a:r>
                      <a:r>
                        <a:rPr lang="es-ES" sz="2000" b="1" i="0" u="none" strike="noStrike" baseline="0" dirty="0">
                          <a:solidFill>
                            <a:srgbClr val="000000"/>
                          </a:solidFill>
                          <a:latin typeface="Arial"/>
                        </a:rPr>
                        <a:t> </a:t>
                      </a:r>
                      <a:r>
                        <a:rPr lang="es-ES" sz="2000" b="1" i="0" u="none" strike="noStrike" baseline="0" dirty="0" err="1">
                          <a:solidFill>
                            <a:srgbClr val="000000"/>
                          </a:solidFill>
                          <a:latin typeface="Arial"/>
                        </a:rPr>
                        <a:t>rate</a:t>
                      </a:r>
                      <a:r>
                        <a:rPr lang="es-ES" sz="2000" b="1" i="0" u="none" strike="noStrike" baseline="0" dirty="0">
                          <a:solidFill>
                            <a:srgbClr val="000000"/>
                          </a:solidFill>
                          <a:latin typeface="+mn-lt"/>
                        </a:rPr>
                        <a:t> (</a:t>
                      </a:r>
                      <a:r>
                        <a:rPr lang="es-ES" sz="2000" b="1" i="0" u="none" strike="noStrike" baseline="0" dirty="0" err="1">
                          <a:solidFill>
                            <a:srgbClr val="000000"/>
                          </a:solidFill>
                          <a:latin typeface="+mn-lt"/>
                        </a:rPr>
                        <a:t>annual</a:t>
                      </a:r>
                      <a:r>
                        <a:rPr lang="es-ES" sz="2000" b="1" i="0" u="none" strike="noStrike" baseline="0" dirty="0">
                          <a:solidFill>
                            <a:srgbClr val="000000"/>
                          </a:solidFill>
                          <a:latin typeface="+mn-lt"/>
                        </a:rPr>
                        <a:t> nominal %, </a:t>
                      </a:r>
                      <a:r>
                        <a:rPr lang="es-ES" sz="2000" b="1" i="0" u="none" strike="noStrike" baseline="0" dirty="0" err="1">
                          <a:solidFill>
                            <a:srgbClr val="000000"/>
                          </a:solidFill>
                          <a:latin typeface="+mn-lt"/>
                        </a:rPr>
                        <a:t>year-end</a:t>
                      </a:r>
                      <a:r>
                        <a:rPr lang="es-ES" sz="2000" b="1" i="0" u="none" strike="noStrike" baseline="0" dirty="0">
                          <a:solidFill>
                            <a:srgbClr val="000000"/>
                          </a:solidFill>
                          <a:latin typeface="+mn-lt"/>
                        </a:rPr>
                        <a:t>)</a:t>
                      </a:r>
                      <a:r>
                        <a:rPr lang="es-ES" sz="2000" b="0" i="0" u="none" strike="noStrike" baseline="0" dirty="0">
                          <a:solidFill>
                            <a:srgbClr val="000000"/>
                          </a:solidFill>
                          <a:latin typeface="Arial"/>
                        </a:rPr>
                        <a:t> </a:t>
                      </a:r>
                      <a:endParaRPr lang="es-ES" sz="2000" b="1" i="0" u="none" strike="noStrike" baseline="0" dirty="0">
                        <a:solidFill>
                          <a:srgbClr val="000000"/>
                        </a:solidFill>
                        <a:latin typeface="Arial"/>
                      </a:endParaRPr>
                    </a:p>
                    <a:p>
                      <a:pPr algn="l" rtl="0" fontAlgn="t"/>
                      <a:endParaRPr lang="es-ES" sz="2000" b="1" i="0" u="none" strike="noStrike" baseline="0" dirty="0">
                        <a:solidFill>
                          <a:srgbClr val="000000"/>
                        </a:solidFill>
                        <a:latin typeface="Riviera Nights" panose="020B0504000000000000" pitchFamily="34" charset="0"/>
                      </a:endParaRPr>
                    </a:p>
                  </a:txBody>
                  <a:tcPr marL="306846" marR="8523" marT="8523" marB="0" anchor="ctr">
                    <a:lnL>
                      <a:noFill/>
                    </a:lnL>
                    <a:lnR>
                      <a:noFill/>
                    </a:lnR>
                    <a:lnT>
                      <a:noFill/>
                    </a:lnT>
                    <a:lnB>
                      <a:noFill/>
                    </a:lnB>
                    <a:solidFill>
                      <a:schemeClr val="bg1">
                        <a:lumMod val="85000"/>
                      </a:schemeClr>
                    </a:solidFill>
                  </a:tcPr>
                </a:tc>
                <a:tc>
                  <a:txBody>
                    <a:bodyPr/>
                    <a:lstStyle/>
                    <a:p>
                      <a:pPr algn="ctr" rtl="0" fontAlgn="t"/>
                      <a:r>
                        <a:rPr lang="es-MX" sz="2000" b="1" i="0" u="none" strike="noStrike" baseline="0" dirty="0">
                          <a:solidFill>
                            <a:srgbClr val="000000"/>
                          </a:solidFill>
                          <a:latin typeface="Riviera Nights" panose="020B0504000000000000" pitchFamily="34" charset="0"/>
                        </a:rPr>
                        <a:t>4.50</a:t>
                      </a:r>
                      <a:endParaRPr lang="es-ES" sz="2000" b="1" i="0" u="none" strike="noStrike" baseline="0" dirty="0">
                        <a:solidFill>
                          <a:srgbClr val="000000"/>
                        </a:solidFill>
                        <a:latin typeface="Riviera Nights" panose="020B0504000000000000" pitchFamily="34" charset="0"/>
                      </a:endParaRPr>
                    </a:p>
                  </a:txBody>
                  <a:tcPr marL="306846" marR="8523" marT="8523" marB="0" anchor="ctr">
                    <a:lnL>
                      <a:noFill/>
                    </a:lnL>
                    <a:lnR>
                      <a:noFill/>
                    </a:lnR>
                    <a:lnT>
                      <a:noFill/>
                    </a:lnT>
                    <a:lnB>
                      <a:noFill/>
                    </a:lnB>
                    <a:solidFill>
                      <a:schemeClr val="bg1">
                        <a:lumMod val="85000"/>
                      </a:schemeClr>
                    </a:solidFill>
                  </a:tcPr>
                </a:tc>
                <a:extLst>
                  <a:ext uri="{0D108BD9-81ED-4DB2-BD59-A6C34878D82A}">
                    <a16:rowId xmlns:a16="http://schemas.microsoft.com/office/drawing/2014/main" val="10003"/>
                  </a:ext>
                </a:extLst>
              </a:tr>
              <a:tr h="2034292">
                <a:tc>
                  <a:txBody>
                    <a:bodyPr/>
                    <a:lstStyle/>
                    <a:p>
                      <a:pPr algn="l" rtl="0" fontAlgn="t"/>
                      <a:r>
                        <a:rPr lang="es-ES" sz="2000" b="1" i="0" u="none" strike="noStrike" baseline="0" dirty="0">
                          <a:solidFill>
                            <a:srgbClr val="000000"/>
                          </a:solidFill>
                          <a:latin typeface="Riviera Nights" panose="020B0504000000000000" pitchFamily="34" charset="0"/>
                        </a:rPr>
                        <a:t>    </a:t>
                      </a:r>
                      <a:r>
                        <a:rPr lang="es-ES" sz="2000" b="1" i="0" u="none" strike="noStrike" baseline="0" dirty="0">
                          <a:solidFill>
                            <a:srgbClr val="000000"/>
                          </a:solidFill>
                          <a:latin typeface="Arial"/>
                        </a:rPr>
                        <a:t>Exchange </a:t>
                      </a:r>
                      <a:r>
                        <a:rPr lang="es-ES" sz="2000" b="1" i="0" u="none" strike="noStrike" baseline="0" dirty="0" err="1">
                          <a:solidFill>
                            <a:srgbClr val="000000"/>
                          </a:solidFill>
                          <a:latin typeface="Arial"/>
                        </a:rPr>
                        <a:t>rate</a:t>
                      </a:r>
                      <a:r>
                        <a:rPr lang="es-ES" sz="2000" b="1" i="0" u="none" strike="noStrike" baseline="0" dirty="0">
                          <a:solidFill>
                            <a:srgbClr val="000000"/>
                          </a:solidFill>
                          <a:latin typeface="Arial"/>
                        </a:rPr>
                        <a:t> (pesos/</a:t>
                      </a:r>
                      <a:r>
                        <a:rPr lang="es-ES" sz="2000" b="1" i="0" u="none" strike="noStrike" baseline="0" dirty="0" err="1">
                          <a:solidFill>
                            <a:srgbClr val="000000"/>
                          </a:solidFill>
                          <a:latin typeface="Arial"/>
                        </a:rPr>
                        <a:t>dollar</a:t>
                      </a:r>
                      <a:r>
                        <a:rPr lang="es-ES" sz="2000" b="1" i="0" u="none" strike="noStrike" baseline="0" dirty="0">
                          <a:solidFill>
                            <a:srgbClr val="000000"/>
                          </a:solidFill>
                          <a:latin typeface="Arial"/>
                        </a:rPr>
                        <a:t>)</a:t>
                      </a:r>
                    </a:p>
                    <a:p>
                      <a:pPr algn="l" rtl="0" fontAlgn="t"/>
                      <a:endParaRPr lang="es-ES" sz="2000" b="1" i="0" u="none" strike="noStrike" baseline="0" dirty="0">
                        <a:solidFill>
                          <a:srgbClr val="000000"/>
                        </a:solidFill>
                        <a:latin typeface="Riviera Nights" panose="020B0504000000000000" pitchFamily="34" charset="0"/>
                      </a:endParaRPr>
                    </a:p>
                  </a:txBody>
                  <a:tcPr marL="8523" marR="8523" marT="8523" marB="0" anchor="ctr">
                    <a:lnL>
                      <a:noFill/>
                    </a:lnL>
                    <a:lnR>
                      <a:noFill/>
                    </a:lnR>
                    <a:lnT>
                      <a:noFill/>
                    </a:lnT>
                    <a:lnB>
                      <a:noFill/>
                    </a:lnB>
                    <a:solidFill>
                      <a:schemeClr val="bg1">
                        <a:lumMod val="95000"/>
                      </a:schemeClr>
                    </a:solidFill>
                  </a:tcPr>
                </a:tc>
                <a:tc>
                  <a:txBody>
                    <a:bodyPr/>
                    <a:lstStyle/>
                    <a:p>
                      <a:pPr algn="ctr" rtl="0" fontAlgn="t"/>
                      <a:r>
                        <a:rPr lang="es-ES" sz="2000" b="1" i="0" u="none" strike="noStrike" baseline="0" dirty="0">
                          <a:solidFill>
                            <a:srgbClr val="000000"/>
                          </a:solidFill>
                          <a:latin typeface="Riviera Nights" panose="020B0504000000000000" pitchFamily="34" charset="0"/>
                        </a:rPr>
                        <a:t>960</a:t>
                      </a:r>
                    </a:p>
                  </a:txBody>
                  <a:tcPr marL="8523" marR="8523" marT="8523"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421752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lide Number"/>
          <p:cNvSpPr txBox="1">
            <a:spLocks noGrp="1"/>
          </p:cNvSpPr>
          <p:nvPr>
            <p:ph type="sldNum" sz="quarter" idx="2"/>
          </p:nvPr>
        </p:nvSpPr>
        <p:spPr>
          <a:xfrm>
            <a:off x="23418800" y="12674600"/>
            <a:ext cx="898893"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15</a:t>
            </a:fld>
            <a:endParaRPr/>
          </a:p>
        </p:txBody>
      </p:sp>
      <p:sp>
        <p:nvSpPr>
          <p:cNvPr id="303" name="Un Vistazo de Chile"/>
          <p:cNvSpPr txBox="1">
            <a:spLocks noGrp="1"/>
          </p:cNvSpPr>
          <p:nvPr>
            <p:ph type="body" idx="21"/>
          </p:nvPr>
        </p:nvSpPr>
        <p:spPr>
          <a:xfrm>
            <a:off x="5083257" y="6365558"/>
            <a:ext cx="14217486" cy="984885"/>
          </a:xfrm>
          <a:prstGeom prst="rect">
            <a:avLst/>
          </a:prstGeom>
        </p:spPr>
        <p:txBody>
          <a:bodyPr/>
          <a:lstStyle/>
          <a:p>
            <a:r>
              <a:rPr lang="es-MX" dirty="0"/>
              <a:t>Chile at a </a:t>
            </a:r>
            <a:r>
              <a:rPr lang="es-MX" dirty="0" err="1"/>
              <a:t>Glance</a:t>
            </a:r>
            <a:endParaRPr dirty="0"/>
          </a:p>
        </p:txBody>
      </p:sp>
      <p:sp>
        <p:nvSpPr>
          <p:cNvPr id="304" name="britcham"/>
          <p:cNvSpPr txBox="1">
            <a:spLocks noGrp="1"/>
          </p:cNvSpPr>
          <p:nvPr>
            <p:ph type="body" idx="22"/>
          </p:nvPr>
        </p:nvSpPr>
        <p:spPr>
          <a:prstGeom prst="rect">
            <a:avLst/>
          </a:prstGeom>
        </p:spPr>
        <p:txBody>
          <a:bodyPr/>
          <a:lstStyle/>
          <a:p>
            <a:r>
              <a:t>britcham</a:t>
            </a:r>
          </a:p>
        </p:txBody>
      </p:sp>
      <p:sp>
        <p:nvSpPr>
          <p:cNvPr id="305" name="Información"/>
          <p:cNvSpPr txBox="1"/>
          <p:nvPr/>
        </p:nvSpPr>
        <p:spPr>
          <a:xfrm>
            <a:off x="1137952" y="2519288"/>
            <a:ext cx="4210322"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825500">
              <a:lnSpc>
                <a:spcPct val="120000"/>
              </a:lnSpc>
              <a:defRPr sz="1600" spc="63">
                <a:solidFill>
                  <a:srgbClr val="326FC7"/>
                </a:solidFill>
                <a:latin typeface="Kingfisher-Display"/>
                <a:ea typeface="Kingfisher-Display"/>
                <a:cs typeface="Kingfisher-Display"/>
                <a:sym typeface="Kingfisher-Display"/>
              </a:defRPr>
            </a:lvl1pPr>
          </a:lstStyle>
          <a:p>
            <a:r>
              <a:rPr dirty="0"/>
              <a:t>Informa</a:t>
            </a:r>
            <a:r>
              <a:rPr lang="es-CL" dirty="0"/>
              <a:t>t</a:t>
            </a:r>
            <a:r>
              <a:rPr dirty="0" err="1"/>
              <a:t>ión</a:t>
            </a:r>
            <a:endParaRPr dirty="0"/>
          </a:p>
        </p:txBody>
      </p:sp>
      <p:pic>
        <p:nvPicPr>
          <p:cNvPr id="306"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
        <p:nvSpPr>
          <p:cNvPr id="307" name="Antecedentes"/>
          <p:cNvSpPr txBox="1">
            <a:spLocks noGrp="1"/>
          </p:cNvSpPr>
          <p:nvPr>
            <p:ph type="body" idx="23"/>
          </p:nvPr>
        </p:nvSpPr>
        <p:spPr>
          <a:xfrm>
            <a:off x="6980101" y="7862116"/>
            <a:ext cx="10423798" cy="738664"/>
          </a:xfrm>
          <a:prstGeom prst="rect">
            <a:avLst/>
          </a:prstGeom>
        </p:spPr>
        <p:txBody>
          <a:bodyPr/>
          <a:lstStyle/>
          <a:p>
            <a:r>
              <a:rPr lang="es-MX" dirty="0" err="1"/>
              <a:t>Background</a:t>
            </a:r>
            <a:endParaRPr dirty="0"/>
          </a:p>
        </p:txBody>
      </p:sp>
      <p:sp>
        <p:nvSpPr>
          <p:cNvPr id="308"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xmlns:m="http://schemas.openxmlformats.org/officeDocument/2006/math" xmlns:a14="http://schemas.microsoft.com/office/drawing/2010/main">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FICH_2006_0172_JEJ.jpeg" descr="FICH_2006_0172_JEJ.jpeg"/>
          <p:cNvPicPr>
            <a:picLocks noGrp="1" noChangeAspect="1"/>
          </p:cNvPicPr>
          <p:nvPr>
            <p:ph type="pic" idx="21"/>
          </p:nvPr>
        </p:nvPicPr>
        <p:blipFill>
          <a:blip r:embed="rId2"/>
          <a:srcRect l="20370" r="20370"/>
          <a:stretch>
            <a:fillRect/>
          </a:stretch>
        </p:blipFill>
        <p:spPr>
          <a:xfrm>
            <a:off x="12192000" y="-1"/>
            <a:ext cx="12192000" cy="13716001"/>
          </a:xfrm>
          <a:prstGeom prst="rect">
            <a:avLst/>
          </a:prstGeom>
        </p:spPr>
      </p:pic>
      <p:sp>
        <p:nvSpPr>
          <p:cNvPr id="337" name="Slide Number"/>
          <p:cNvSpPr txBox="1">
            <a:spLocks noGrp="1"/>
          </p:cNvSpPr>
          <p:nvPr>
            <p:ph type="sldNum" sz="quarter" idx="2"/>
          </p:nvPr>
        </p:nvSpPr>
        <p:spPr>
          <a:xfrm>
            <a:off x="23418800" y="12674600"/>
            <a:ext cx="898893"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16</a:t>
            </a:fld>
            <a:endParaRPr/>
          </a:p>
        </p:txBody>
      </p:sp>
      <p:sp>
        <p:nvSpPr>
          <p:cNvPr id="338" name="britcham"/>
          <p:cNvSpPr txBox="1">
            <a:spLocks noGrp="1"/>
          </p:cNvSpPr>
          <p:nvPr>
            <p:ph type="body" idx="22"/>
          </p:nvPr>
        </p:nvSpPr>
        <p:spPr>
          <a:prstGeom prst="rect">
            <a:avLst/>
          </a:prstGeom>
        </p:spPr>
        <p:txBody>
          <a:bodyPr/>
          <a:lstStyle/>
          <a:p>
            <a:r>
              <a:t>britcham</a:t>
            </a:r>
          </a:p>
        </p:txBody>
      </p:sp>
      <p:sp>
        <p:nvSpPr>
          <p:cNvPr id="339" name="Cuatro áreas geográficas principales con diferentes actividades económicas:…"/>
          <p:cNvSpPr txBox="1">
            <a:spLocks noGrp="1"/>
          </p:cNvSpPr>
          <p:nvPr>
            <p:ph type="body" idx="23"/>
          </p:nvPr>
        </p:nvSpPr>
        <p:spPr>
          <a:xfrm>
            <a:off x="1205186" y="4907972"/>
            <a:ext cx="9621995" cy="6581866"/>
          </a:xfrm>
          <a:prstGeom prst="rect">
            <a:avLst/>
          </a:prstGeom>
        </p:spPr>
        <p:txBody>
          <a:bodyPr/>
          <a:lstStyle/>
          <a:p>
            <a:pPr>
              <a:defRPr u="sng"/>
            </a:pPr>
            <a:r>
              <a:rPr lang="en-US" dirty="0"/>
              <a:t>Four main geographic areas with different economic activities:</a:t>
            </a:r>
          </a:p>
          <a:p>
            <a:pPr marL="457200" indent="-457200">
              <a:buFont typeface="Arial" panose="020B0604020202020204" pitchFamily="34" charset="0"/>
              <a:buChar char="•"/>
            </a:pPr>
            <a:r>
              <a:rPr lang="en-US" dirty="0"/>
              <a:t>North (Atacama Desert): mining, principally copper and nitrates</a:t>
            </a:r>
          </a:p>
          <a:p>
            <a:pPr marL="457200" indent="-457200">
              <a:buFont typeface="Arial" panose="020B0604020202020204" pitchFamily="34" charset="0"/>
              <a:buChar char="•"/>
            </a:pPr>
            <a:r>
              <a:rPr lang="en-US" dirty="0"/>
              <a:t>Central Valley, with Santiago (capital and seat of government) and Valparaíso (port and seat of Congress): manufacturing, agriculture, wine production and agribusiness </a:t>
            </a:r>
          </a:p>
          <a:p>
            <a:pPr marL="457200" indent="-457200">
              <a:buFont typeface="Arial" panose="020B0604020202020204" pitchFamily="34" charset="0"/>
              <a:buChar char="•"/>
            </a:pPr>
            <a:r>
              <a:rPr lang="en-US" dirty="0"/>
              <a:t>South: forestry, salmon farming, fishing, agriculture and, in Concepción, petrochemicals and steel production</a:t>
            </a:r>
          </a:p>
          <a:p>
            <a:pPr marL="457200" indent="-457200">
              <a:buFont typeface="Arial" panose="020B0604020202020204" pitchFamily="34" charset="0"/>
              <a:buChar char="•"/>
            </a:pPr>
            <a:r>
              <a:rPr lang="en-US" dirty="0"/>
              <a:t>Fjords and Tierra del Fuego: tourism, agriculture, fishing, gas and oil production, coal mining. </a:t>
            </a:r>
            <a:endParaRPr dirty="0"/>
          </a:p>
        </p:txBody>
      </p:sp>
      <p:pic>
        <p:nvPicPr>
          <p:cNvPr id="340" name="Image" descr="Image"/>
          <p:cNvPicPr>
            <a:picLocks noChangeAspect="1"/>
          </p:cNvPicPr>
          <p:nvPr/>
        </p:nvPicPr>
        <p:blipFill>
          <a:blip r:embed="rId3"/>
          <a:srcRect l="57" r="57"/>
          <a:stretch>
            <a:fillRect/>
          </a:stretch>
        </p:blipFill>
        <p:spPr>
          <a:xfrm>
            <a:off x="1165230" y="965403"/>
            <a:ext cx="2535515" cy="932215"/>
          </a:xfrm>
          <a:prstGeom prst="rect">
            <a:avLst/>
          </a:prstGeom>
          <a:ln w="12700">
            <a:miter lim="400000"/>
          </a:ln>
        </p:spPr>
      </p:pic>
      <p:sp>
        <p:nvSpPr>
          <p:cNvPr id="341" name="Un Vistazo de Chile"/>
          <p:cNvSpPr txBox="1">
            <a:spLocks noGrp="1"/>
          </p:cNvSpPr>
          <p:nvPr>
            <p:ph type="body" idx="24"/>
          </p:nvPr>
        </p:nvSpPr>
        <p:spPr>
          <a:prstGeom prst="rect">
            <a:avLst/>
          </a:prstGeom>
        </p:spPr>
        <p:txBody>
          <a:bodyPr/>
          <a:lstStyle/>
          <a:p>
            <a:r>
              <a:rPr lang="es-CL" dirty="0" err="1"/>
              <a:t>Background</a:t>
            </a:r>
            <a:endParaRPr dirty="0"/>
          </a:p>
        </p:txBody>
      </p:sp>
      <p:sp>
        <p:nvSpPr>
          <p:cNvPr id="342"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xmlns:m="http://schemas.openxmlformats.org/officeDocument/2006/math" xmlns:a14="http://schemas.microsoft.com/office/drawing/2010/main">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FICH_2007_0044_JEJ.jpeg" descr="FICH_2007_0044_JEJ.jpeg"/>
          <p:cNvPicPr>
            <a:picLocks noGrp="1" noChangeAspect="1"/>
          </p:cNvPicPr>
          <p:nvPr>
            <p:ph type="pic" idx="21"/>
          </p:nvPr>
        </p:nvPicPr>
        <p:blipFill>
          <a:blip r:embed="rId2"/>
          <a:srcRect t="18932" b="6067"/>
          <a:stretch>
            <a:fillRect/>
          </a:stretch>
        </p:blipFill>
        <p:spPr>
          <a:xfrm>
            <a:off x="12192000" y="0"/>
            <a:ext cx="12192000" cy="13716000"/>
          </a:xfrm>
          <a:prstGeom prst="rect">
            <a:avLst/>
          </a:prstGeom>
        </p:spPr>
      </p:pic>
      <p:sp>
        <p:nvSpPr>
          <p:cNvPr id="345" name="Slide Number"/>
          <p:cNvSpPr txBox="1">
            <a:spLocks noGrp="1"/>
          </p:cNvSpPr>
          <p:nvPr>
            <p:ph type="sldNum" sz="quarter" idx="2"/>
          </p:nvPr>
        </p:nvSpPr>
        <p:spPr>
          <a:xfrm>
            <a:off x="23418800" y="12674600"/>
            <a:ext cx="898893"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17</a:t>
            </a:fld>
            <a:endParaRPr/>
          </a:p>
        </p:txBody>
      </p:sp>
      <p:sp>
        <p:nvSpPr>
          <p:cNvPr id="346" name="britcham"/>
          <p:cNvSpPr txBox="1">
            <a:spLocks noGrp="1"/>
          </p:cNvSpPr>
          <p:nvPr>
            <p:ph type="body" idx="22"/>
          </p:nvPr>
        </p:nvSpPr>
        <p:spPr>
          <a:prstGeom prst="rect">
            <a:avLst/>
          </a:prstGeom>
        </p:spPr>
        <p:txBody>
          <a:bodyPr/>
          <a:lstStyle/>
          <a:p>
            <a:r>
              <a:t>britcham</a:t>
            </a:r>
          </a:p>
        </p:txBody>
      </p:sp>
      <p:sp>
        <p:nvSpPr>
          <p:cNvPr id="347" name="Los chilenos…"/>
          <p:cNvSpPr txBox="1">
            <a:spLocks noGrp="1"/>
          </p:cNvSpPr>
          <p:nvPr>
            <p:ph type="body" idx="23"/>
          </p:nvPr>
        </p:nvSpPr>
        <p:spPr>
          <a:xfrm>
            <a:off x="1205186" y="5762051"/>
            <a:ext cx="9621995" cy="5727786"/>
          </a:xfrm>
          <a:prstGeom prst="rect">
            <a:avLst/>
          </a:prstGeom>
        </p:spPr>
        <p:txBody>
          <a:bodyPr/>
          <a:lstStyle/>
          <a:p>
            <a:endParaRPr dirty="0"/>
          </a:p>
          <a:p>
            <a:pPr>
              <a:defRPr u="sng"/>
            </a:pPr>
            <a:r>
              <a:rPr lang="es-MX" dirty="0" err="1"/>
              <a:t>The</a:t>
            </a:r>
            <a:r>
              <a:rPr dirty="0"/>
              <a:t> </a:t>
            </a:r>
            <a:r>
              <a:rPr lang="es-MX" dirty="0"/>
              <a:t>Ch</a:t>
            </a:r>
            <a:r>
              <a:rPr dirty="0" err="1"/>
              <a:t>ile</a:t>
            </a:r>
            <a:r>
              <a:rPr lang="es-MX" dirty="0" err="1"/>
              <a:t>an</a:t>
            </a:r>
            <a:r>
              <a:rPr dirty="0"/>
              <a:t>s </a:t>
            </a:r>
          </a:p>
          <a:p>
            <a:pPr>
              <a:lnSpc>
                <a:spcPct val="150000"/>
              </a:lnSpc>
              <a:spcBef>
                <a:spcPts val="0"/>
              </a:spcBef>
            </a:pPr>
            <a:r>
              <a:rPr lang="es-CL" dirty="0" err="1"/>
              <a:t>Population</a:t>
            </a:r>
            <a:r>
              <a:rPr dirty="0"/>
              <a:t>: </a:t>
            </a:r>
            <a:r>
              <a:rPr lang="es-MX" dirty="0"/>
              <a:t>20.2 </a:t>
            </a:r>
            <a:r>
              <a:rPr dirty="0" err="1"/>
              <a:t>millon</a:t>
            </a:r>
            <a:r>
              <a:rPr lang="es-MX" dirty="0"/>
              <a:t>s</a:t>
            </a:r>
            <a:r>
              <a:rPr dirty="0"/>
              <a:t> (202</a:t>
            </a:r>
            <a:r>
              <a:rPr lang="es-MX" dirty="0"/>
              <a:t>5</a:t>
            </a:r>
            <a:r>
              <a:rPr dirty="0"/>
              <a:t>) </a:t>
            </a:r>
            <a:endParaRPr lang="es-MX" dirty="0"/>
          </a:p>
          <a:p>
            <a:pPr>
              <a:lnSpc>
                <a:spcPct val="150000"/>
              </a:lnSpc>
              <a:spcBef>
                <a:spcPts val="0"/>
              </a:spcBef>
            </a:pPr>
            <a:r>
              <a:rPr lang="es-MX" dirty="0" err="1"/>
              <a:t>Language</a:t>
            </a:r>
            <a:r>
              <a:rPr lang="es-MX" dirty="0"/>
              <a:t>: </a:t>
            </a:r>
            <a:r>
              <a:rPr lang="es-MX" dirty="0" err="1"/>
              <a:t>Spanish</a:t>
            </a:r>
            <a:endParaRPr lang="es-MX" dirty="0"/>
          </a:p>
          <a:p>
            <a:pPr>
              <a:lnSpc>
                <a:spcPct val="150000"/>
              </a:lnSpc>
              <a:spcBef>
                <a:spcPts val="0"/>
              </a:spcBef>
            </a:pPr>
            <a:r>
              <a:rPr lang="en-US" dirty="0"/>
              <a:t>Literacy: 97% (2021)</a:t>
            </a:r>
          </a:p>
          <a:p>
            <a:pPr>
              <a:lnSpc>
                <a:spcPct val="150000"/>
              </a:lnSpc>
              <a:spcBef>
                <a:spcPts val="0"/>
              </a:spcBef>
            </a:pPr>
            <a:r>
              <a:rPr lang="en-US" dirty="0"/>
              <a:t>Poverty: 6.5% (2022)</a:t>
            </a:r>
          </a:p>
          <a:p>
            <a:pPr>
              <a:lnSpc>
                <a:spcPct val="150000"/>
              </a:lnSpc>
              <a:spcBef>
                <a:spcPts val="0"/>
              </a:spcBef>
            </a:pPr>
            <a:r>
              <a:rPr lang="en-US" dirty="0"/>
              <a:t>Life expectancy: 81,4 years (2024)</a:t>
            </a:r>
          </a:p>
          <a:p>
            <a:pPr>
              <a:lnSpc>
                <a:spcPct val="150000"/>
              </a:lnSpc>
              <a:spcBef>
                <a:spcPts val="0"/>
              </a:spcBef>
            </a:pPr>
            <a:r>
              <a:rPr lang="en-US" dirty="0"/>
              <a:t>Indigenous population: 12.8%</a:t>
            </a:r>
          </a:p>
          <a:p>
            <a:pPr>
              <a:lnSpc>
                <a:spcPct val="150000"/>
              </a:lnSpc>
              <a:spcBef>
                <a:spcPts val="0"/>
              </a:spcBef>
            </a:pPr>
            <a:endParaRPr dirty="0"/>
          </a:p>
        </p:txBody>
      </p:sp>
      <p:pic>
        <p:nvPicPr>
          <p:cNvPr id="348" name="Image" descr="Image"/>
          <p:cNvPicPr>
            <a:picLocks noChangeAspect="1"/>
          </p:cNvPicPr>
          <p:nvPr/>
        </p:nvPicPr>
        <p:blipFill>
          <a:blip r:embed="rId3"/>
          <a:srcRect l="57" r="57"/>
          <a:stretch>
            <a:fillRect/>
          </a:stretch>
        </p:blipFill>
        <p:spPr>
          <a:xfrm>
            <a:off x="1165230" y="965403"/>
            <a:ext cx="2535515" cy="932215"/>
          </a:xfrm>
          <a:prstGeom prst="rect">
            <a:avLst/>
          </a:prstGeom>
          <a:ln w="12700">
            <a:miter lim="400000"/>
          </a:ln>
        </p:spPr>
      </p:pic>
      <p:sp>
        <p:nvSpPr>
          <p:cNvPr id="349" name="Un Vistazo de Chile"/>
          <p:cNvSpPr txBox="1">
            <a:spLocks noGrp="1"/>
          </p:cNvSpPr>
          <p:nvPr>
            <p:ph type="body" idx="24"/>
          </p:nvPr>
        </p:nvSpPr>
        <p:spPr>
          <a:prstGeom prst="rect">
            <a:avLst/>
          </a:prstGeom>
        </p:spPr>
        <p:txBody>
          <a:bodyPr/>
          <a:lstStyle/>
          <a:p>
            <a:r>
              <a:rPr lang="es-CL" dirty="0" err="1"/>
              <a:t>Background</a:t>
            </a:r>
            <a:endParaRPr dirty="0"/>
          </a:p>
        </p:txBody>
      </p:sp>
      <p:sp>
        <p:nvSpPr>
          <p:cNvPr id="350"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xmlns:m="http://schemas.openxmlformats.org/officeDocument/2006/math" xmlns:a14="http://schemas.microsoft.com/office/drawing/2010/main">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Fuente: Banco Central de Chile…"/>
          <p:cNvSpPr txBox="1">
            <a:spLocks noGrp="1"/>
          </p:cNvSpPr>
          <p:nvPr>
            <p:ph type="body" idx="21"/>
          </p:nvPr>
        </p:nvSpPr>
        <p:spPr>
          <a:xfrm>
            <a:off x="8641746" y="11522542"/>
            <a:ext cx="7100508" cy="1310808"/>
          </a:xfrm>
          <a:prstGeom prst="rect">
            <a:avLst/>
          </a:prstGeom>
        </p:spPr>
        <p:txBody>
          <a:bodyPr/>
          <a:lstStyle/>
          <a:p>
            <a:r>
              <a:rPr lang="es-MX" dirty="0" err="1"/>
              <a:t>Source</a:t>
            </a:r>
            <a:r>
              <a:rPr dirty="0"/>
              <a:t>: Central </a:t>
            </a:r>
            <a:r>
              <a:rPr lang="es-MX" dirty="0"/>
              <a:t>Bank </a:t>
            </a:r>
            <a:r>
              <a:rPr lang="es-MX" dirty="0" err="1"/>
              <a:t>of</a:t>
            </a:r>
            <a:r>
              <a:rPr dirty="0"/>
              <a:t> Chile </a:t>
            </a:r>
          </a:p>
          <a:p>
            <a:endParaRPr dirty="0"/>
          </a:p>
          <a:p>
            <a:r>
              <a:rPr lang="es-CL" dirty="0"/>
              <a:t>GDP per </a:t>
            </a:r>
            <a:r>
              <a:rPr lang="es-CL" dirty="0" err="1"/>
              <a:t>capita</a:t>
            </a:r>
            <a:r>
              <a:rPr lang="es-CL" dirty="0"/>
              <a:t> (PPP) </a:t>
            </a:r>
            <a:r>
              <a:rPr dirty="0"/>
              <a:t>20</a:t>
            </a:r>
            <a:r>
              <a:rPr lang="es-CL" dirty="0"/>
              <a:t>23</a:t>
            </a:r>
            <a:r>
              <a:rPr dirty="0"/>
              <a:t> = US$</a:t>
            </a:r>
            <a:r>
              <a:rPr lang="es-MX" dirty="0"/>
              <a:t>32,893</a:t>
            </a:r>
            <a:r>
              <a:rPr lang="es-CL" dirty="0"/>
              <a:t>*</a:t>
            </a:r>
            <a:endParaRPr dirty="0"/>
          </a:p>
          <a:p>
            <a:r>
              <a:rPr lang="es-CL" dirty="0" err="1"/>
              <a:t>Labour</a:t>
            </a:r>
            <a:r>
              <a:rPr lang="es-CL" dirty="0"/>
              <a:t> </a:t>
            </a:r>
            <a:r>
              <a:rPr lang="es-CL" dirty="0" err="1"/>
              <a:t>force</a:t>
            </a:r>
            <a:r>
              <a:rPr lang="es-CL" dirty="0"/>
              <a:t>  =</a:t>
            </a:r>
            <a:r>
              <a:rPr dirty="0"/>
              <a:t> </a:t>
            </a:r>
            <a:r>
              <a:rPr lang="es-MX" dirty="0"/>
              <a:t>10.2 </a:t>
            </a:r>
            <a:r>
              <a:rPr dirty="0" err="1"/>
              <a:t>millons</a:t>
            </a:r>
            <a:r>
              <a:rPr dirty="0"/>
              <a:t>  </a:t>
            </a:r>
          </a:p>
        </p:txBody>
      </p:sp>
      <p:sp>
        <p:nvSpPr>
          <p:cNvPr id="369"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18</a:t>
            </a:fld>
            <a:endParaRPr/>
          </a:p>
        </p:txBody>
      </p:sp>
      <p:sp>
        <p:nvSpPr>
          <p:cNvPr id="370" name="Economía"/>
          <p:cNvSpPr txBox="1">
            <a:spLocks noGrp="1"/>
          </p:cNvSpPr>
          <p:nvPr>
            <p:ph type="body" idx="23"/>
          </p:nvPr>
        </p:nvSpPr>
        <p:spPr>
          <a:xfrm>
            <a:off x="8185508" y="857462"/>
            <a:ext cx="8012985" cy="557589"/>
          </a:xfrm>
          <a:prstGeom prst="rect">
            <a:avLst/>
          </a:prstGeom>
        </p:spPr>
        <p:txBody>
          <a:bodyPr/>
          <a:lstStyle/>
          <a:p>
            <a:r>
              <a:rPr dirty="0" err="1"/>
              <a:t>Econom</a:t>
            </a:r>
            <a:r>
              <a:rPr lang="es-MX" dirty="0"/>
              <a:t>y</a:t>
            </a:r>
            <a:endParaRPr dirty="0"/>
          </a:p>
        </p:txBody>
      </p:sp>
      <p:sp>
        <p:nvSpPr>
          <p:cNvPr id="371" name="Un Vistazo de Chile"/>
          <p:cNvSpPr txBox="1">
            <a:spLocks noGrp="1"/>
          </p:cNvSpPr>
          <p:nvPr>
            <p:ph type="body" idx="24"/>
          </p:nvPr>
        </p:nvSpPr>
        <p:spPr>
          <a:prstGeom prst="rect">
            <a:avLst/>
          </a:prstGeom>
        </p:spPr>
        <p:txBody>
          <a:bodyPr/>
          <a:lstStyle/>
          <a:p>
            <a:r>
              <a:rPr lang="es-CL" dirty="0" err="1"/>
              <a:t>Background</a:t>
            </a:r>
            <a:endParaRPr dirty="0"/>
          </a:p>
        </p:txBody>
      </p:sp>
      <p:sp>
        <p:nvSpPr>
          <p:cNvPr id="372"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10" name="36 Tabla">
            <a:extLst>
              <a:ext uri="{FF2B5EF4-FFF2-40B4-BE49-F238E27FC236}">
                <a16:creationId xmlns:a16="http://schemas.microsoft.com/office/drawing/2014/main" id="{E2C3359A-CBDB-E2AB-4C0C-658FC7E76230}"/>
              </a:ext>
            </a:extLst>
          </p:cNvPr>
          <p:cNvGraphicFramePr>
            <a:graphicFrameLocks noGrp="1"/>
          </p:cNvGraphicFramePr>
          <p:nvPr>
            <p:extLst>
              <p:ext uri="{D42A27DB-BD31-4B8C-83A1-F6EECF244321}">
                <p14:modId xmlns:p14="http://schemas.microsoft.com/office/powerpoint/2010/main" val="3791706096"/>
              </p:ext>
            </p:extLst>
          </p:nvPr>
        </p:nvGraphicFramePr>
        <p:xfrm>
          <a:off x="4095748" y="10579620"/>
          <a:ext cx="16802100" cy="942922"/>
        </p:xfrm>
        <a:graphic>
          <a:graphicData uri="http://schemas.openxmlformats.org/drawingml/2006/table">
            <a:tbl>
              <a:tblPr>
                <a:effectLst>
                  <a:outerShdw blurRad="50800" dist="38100" dir="2700000" algn="tl" rotWithShape="0">
                    <a:prstClr val="black">
                      <a:alpha val="40000"/>
                    </a:prstClr>
                  </a:outerShdw>
                </a:effectLst>
              </a:tblPr>
              <a:tblGrid>
                <a:gridCol w="1680210">
                  <a:extLst>
                    <a:ext uri="{9D8B030D-6E8A-4147-A177-3AD203B41FA5}">
                      <a16:colId xmlns:a16="http://schemas.microsoft.com/office/drawing/2014/main" val="20008"/>
                    </a:ext>
                  </a:extLst>
                </a:gridCol>
                <a:gridCol w="1680210">
                  <a:extLst>
                    <a:ext uri="{9D8B030D-6E8A-4147-A177-3AD203B41FA5}">
                      <a16:colId xmlns:a16="http://schemas.microsoft.com/office/drawing/2014/main" val="20009"/>
                    </a:ext>
                  </a:extLst>
                </a:gridCol>
                <a:gridCol w="1680210">
                  <a:extLst>
                    <a:ext uri="{9D8B030D-6E8A-4147-A177-3AD203B41FA5}">
                      <a16:colId xmlns:a16="http://schemas.microsoft.com/office/drawing/2014/main" val="779483597"/>
                    </a:ext>
                  </a:extLst>
                </a:gridCol>
                <a:gridCol w="1680210">
                  <a:extLst>
                    <a:ext uri="{9D8B030D-6E8A-4147-A177-3AD203B41FA5}">
                      <a16:colId xmlns:a16="http://schemas.microsoft.com/office/drawing/2014/main" val="1200856928"/>
                    </a:ext>
                  </a:extLst>
                </a:gridCol>
                <a:gridCol w="1680210">
                  <a:extLst>
                    <a:ext uri="{9D8B030D-6E8A-4147-A177-3AD203B41FA5}">
                      <a16:colId xmlns:a16="http://schemas.microsoft.com/office/drawing/2014/main" val="3159174644"/>
                    </a:ext>
                  </a:extLst>
                </a:gridCol>
                <a:gridCol w="1680210">
                  <a:extLst>
                    <a:ext uri="{9D8B030D-6E8A-4147-A177-3AD203B41FA5}">
                      <a16:colId xmlns:a16="http://schemas.microsoft.com/office/drawing/2014/main" val="3870654610"/>
                    </a:ext>
                  </a:extLst>
                </a:gridCol>
                <a:gridCol w="1680210">
                  <a:extLst>
                    <a:ext uri="{9D8B030D-6E8A-4147-A177-3AD203B41FA5}">
                      <a16:colId xmlns:a16="http://schemas.microsoft.com/office/drawing/2014/main" val="3273828016"/>
                    </a:ext>
                  </a:extLst>
                </a:gridCol>
                <a:gridCol w="1680210">
                  <a:extLst>
                    <a:ext uri="{9D8B030D-6E8A-4147-A177-3AD203B41FA5}">
                      <a16:colId xmlns:a16="http://schemas.microsoft.com/office/drawing/2014/main" val="875635694"/>
                    </a:ext>
                  </a:extLst>
                </a:gridCol>
                <a:gridCol w="1680210">
                  <a:extLst>
                    <a:ext uri="{9D8B030D-6E8A-4147-A177-3AD203B41FA5}">
                      <a16:colId xmlns:a16="http://schemas.microsoft.com/office/drawing/2014/main" val="3774731667"/>
                    </a:ext>
                  </a:extLst>
                </a:gridCol>
                <a:gridCol w="1680210">
                  <a:extLst>
                    <a:ext uri="{9D8B030D-6E8A-4147-A177-3AD203B41FA5}">
                      <a16:colId xmlns:a16="http://schemas.microsoft.com/office/drawing/2014/main" val="1934979790"/>
                    </a:ext>
                  </a:extLst>
                </a:gridCol>
              </a:tblGrid>
              <a:tr h="507728">
                <a:tc>
                  <a:txBody>
                    <a:bodyPr/>
                    <a:lstStyle/>
                    <a:p>
                      <a:pPr algn="ctr" rtl="0" fontAlgn="t"/>
                      <a:r>
                        <a:rPr lang="es-ES" sz="1600" b="1" i="0" u="none" strike="noStrike" baseline="0" dirty="0">
                          <a:solidFill>
                            <a:srgbClr val="000000"/>
                          </a:solidFill>
                          <a:latin typeface="Riviera Nights" panose="020B0504000000000000" pitchFamily="34" charset="0"/>
                        </a:rPr>
                        <a:t>2015</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2016</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2017</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2018</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2019</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2020</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2021</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2022</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2023</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2024</a:t>
                      </a:r>
                    </a:p>
                  </a:txBody>
                  <a:tcPr marL="0" marR="0" marT="0" marB="0">
                    <a:lnL>
                      <a:noFill/>
                    </a:lnL>
                    <a:lnR>
                      <a:noFill/>
                    </a:lnR>
                    <a:lnT>
                      <a:noFill/>
                    </a:lnT>
                    <a:lnB>
                      <a:noFill/>
                    </a:lnB>
                    <a:solidFill>
                      <a:srgbClr val="C1B69C"/>
                    </a:solidFill>
                  </a:tcPr>
                </a:tc>
                <a:extLst>
                  <a:ext uri="{0D108BD9-81ED-4DB2-BD59-A6C34878D82A}">
                    <a16:rowId xmlns:a16="http://schemas.microsoft.com/office/drawing/2014/main" val="10000"/>
                  </a:ext>
                </a:extLst>
              </a:tr>
              <a:tr h="435194">
                <a:tc>
                  <a:txBody>
                    <a:bodyPr/>
                    <a:lstStyle/>
                    <a:p>
                      <a:pPr algn="ctr" rtl="0" fontAlgn="t"/>
                      <a:r>
                        <a:rPr lang="es-CL" sz="1600" b="0" i="0" u="none" strike="noStrike" baseline="0" dirty="0">
                          <a:solidFill>
                            <a:schemeClr val="bg1"/>
                          </a:solidFill>
                          <a:latin typeface="Riviera Nights" panose="020B0504000000000000" pitchFamily="34" charset="0"/>
                        </a:rPr>
                        <a:t>2.2</a:t>
                      </a:r>
                      <a:endParaRPr lang="es-ES" sz="1600" b="0" i="0" u="none" strike="noStrike" baseline="0" dirty="0">
                        <a:solidFill>
                          <a:schemeClr val="bg1"/>
                        </a:solidFill>
                        <a:latin typeface="Riviera Nights" panose="020B0504000000000000" pitchFamily="34" charset="0"/>
                      </a:endParaRPr>
                    </a:p>
                  </a:txBody>
                  <a:tcPr marL="0" marR="0" marT="0" marB="0">
                    <a:lnL>
                      <a:noFill/>
                    </a:lnL>
                    <a:lnR>
                      <a:noFill/>
                    </a:lnR>
                    <a:lnT>
                      <a:noFill/>
                    </a:lnT>
                    <a:lnB>
                      <a:noFill/>
                    </a:lnB>
                    <a:solidFill>
                      <a:srgbClr val="0071CE"/>
                    </a:solidFill>
                  </a:tcPr>
                </a:tc>
                <a:tc>
                  <a:txBody>
                    <a:bodyPr/>
                    <a:lstStyle/>
                    <a:p>
                      <a:pPr algn="ctr" rtl="0" fontAlgn="t"/>
                      <a:r>
                        <a:rPr lang="es-CL" sz="1600" b="0" i="0" u="none" strike="noStrike" baseline="0" dirty="0">
                          <a:solidFill>
                            <a:schemeClr val="bg1"/>
                          </a:solidFill>
                          <a:latin typeface="Riviera Nights" panose="020B0504000000000000" pitchFamily="34" charset="0"/>
                        </a:rPr>
                        <a:t>1.8</a:t>
                      </a:r>
                      <a:endParaRPr lang="es-ES" sz="1600" b="0" i="0" u="none" strike="noStrike" baseline="0" dirty="0">
                        <a:solidFill>
                          <a:schemeClr val="bg1"/>
                        </a:solidFill>
                        <a:latin typeface="Riviera Nights" panose="020B0504000000000000" pitchFamily="34" charset="0"/>
                      </a:endParaRP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1.4</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4.0</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0.6</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-6.1</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11.3</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2.2</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0.5</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2.6</a:t>
                      </a:r>
                    </a:p>
                  </a:txBody>
                  <a:tcPr marL="0" marR="0" marT="0" marB="0">
                    <a:lnL>
                      <a:noFill/>
                    </a:lnL>
                    <a:lnR>
                      <a:noFill/>
                    </a:lnR>
                    <a:lnT>
                      <a:noFill/>
                    </a:lnT>
                    <a:lnB>
                      <a:noFill/>
                    </a:lnB>
                    <a:solidFill>
                      <a:srgbClr val="0071CE"/>
                    </a:solidFill>
                  </a:tcPr>
                </a:tc>
                <a:extLst>
                  <a:ext uri="{0D108BD9-81ED-4DB2-BD59-A6C34878D82A}">
                    <a16:rowId xmlns:a16="http://schemas.microsoft.com/office/drawing/2014/main" val="10001"/>
                  </a:ext>
                </a:extLst>
              </a:tr>
            </a:tbl>
          </a:graphicData>
        </a:graphic>
      </p:graphicFrame>
      <p:sp>
        <p:nvSpPr>
          <p:cNvPr id="11" name="Text Box 45">
            <a:extLst>
              <a:ext uri="{FF2B5EF4-FFF2-40B4-BE49-F238E27FC236}">
                <a16:creationId xmlns:a16="http://schemas.microsoft.com/office/drawing/2014/main" id="{243948C4-494A-57D9-832F-EBAFA6B8FC79}"/>
              </a:ext>
            </a:extLst>
          </p:cNvPr>
          <p:cNvSpPr txBox="1">
            <a:spLocks noChangeArrowheads="1"/>
          </p:cNvSpPr>
          <p:nvPr/>
        </p:nvSpPr>
        <p:spPr bwMode="auto">
          <a:xfrm>
            <a:off x="8613288" y="13128143"/>
            <a:ext cx="7128966" cy="307777"/>
          </a:xfrm>
          <a:prstGeom prst="rect">
            <a:avLst/>
          </a:prstGeom>
          <a:noFill/>
          <a:ln w="9525">
            <a:noFill/>
            <a:miter lim="800000"/>
            <a:headEnd/>
            <a:tailEnd/>
          </a:ln>
          <a:effectLst/>
        </p:spPr>
        <p:txBody>
          <a:bodyPr wrap="square">
            <a:spAutoFit/>
          </a:bodyPr>
          <a:lstStyle/>
          <a:p>
            <a:pPr>
              <a:spcBef>
                <a:spcPct val="50000"/>
              </a:spcBef>
            </a:pPr>
            <a:r>
              <a:rPr lang="es-CL" sz="1400" dirty="0">
                <a:solidFill>
                  <a:schemeClr val="tx1"/>
                </a:solidFill>
                <a:latin typeface="Kingfisher Display" panose="02000503080000020003" pitchFamily="50" charset="0"/>
              </a:rPr>
              <a:t>* </a:t>
            </a:r>
            <a:r>
              <a:rPr lang="es-CL" sz="1400" dirty="0" err="1">
                <a:solidFill>
                  <a:schemeClr val="tx1"/>
                </a:solidFill>
                <a:latin typeface="Kingfisher Display" panose="02000503080000020003" pitchFamily="50" charset="0"/>
              </a:rPr>
              <a:t>Estimated</a:t>
            </a:r>
            <a:r>
              <a:rPr lang="es-CL" sz="1400" dirty="0">
                <a:solidFill>
                  <a:schemeClr val="tx1"/>
                </a:solidFill>
                <a:latin typeface="Kingfisher Display" panose="02000503080000020003" pitchFamily="50" charset="0"/>
              </a:rPr>
              <a:t> </a:t>
            </a:r>
            <a:r>
              <a:rPr lang="es-CL" sz="1400" dirty="0" err="1">
                <a:solidFill>
                  <a:schemeClr val="tx1"/>
                </a:solidFill>
                <a:latin typeface="Kingfisher Display" panose="02000503080000020003" pitchFamily="50" charset="0"/>
              </a:rPr>
              <a:t>by</a:t>
            </a:r>
            <a:r>
              <a:rPr lang="es-CL" sz="1400" dirty="0">
                <a:solidFill>
                  <a:schemeClr val="tx1"/>
                </a:solidFill>
                <a:latin typeface="Kingfisher Display" panose="02000503080000020003" pitchFamily="50" charset="0"/>
              </a:rPr>
              <a:t> </a:t>
            </a:r>
            <a:r>
              <a:rPr lang="es-CL" sz="1400" dirty="0" err="1">
                <a:solidFill>
                  <a:schemeClr val="tx1"/>
                </a:solidFill>
                <a:latin typeface="Kingfisher Display" panose="02000503080000020003" pitchFamily="50" charset="0"/>
              </a:rPr>
              <a:t>World</a:t>
            </a:r>
            <a:r>
              <a:rPr lang="es-CL" sz="1400" dirty="0">
                <a:solidFill>
                  <a:schemeClr val="tx1"/>
                </a:solidFill>
                <a:latin typeface="Kingfisher Display" panose="02000503080000020003" pitchFamily="50" charset="0"/>
              </a:rPr>
              <a:t> Bank..</a:t>
            </a:r>
          </a:p>
        </p:txBody>
      </p:sp>
      <p:graphicFrame>
        <p:nvGraphicFramePr>
          <p:cNvPr id="12" name="1 Gráfico">
            <a:extLst>
              <a:ext uri="{FF2B5EF4-FFF2-40B4-BE49-F238E27FC236}">
                <a16:creationId xmlns:a16="http://schemas.microsoft.com/office/drawing/2014/main" id="{00000000-0008-0000-0A00-000003000000}"/>
              </a:ext>
            </a:extLst>
          </p:cNvPr>
          <p:cNvGraphicFramePr>
            <a:graphicFrameLocks/>
          </p:cNvGraphicFramePr>
          <p:nvPr>
            <p:extLst>
              <p:ext uri="{D42A27DB-BD31-4B8C-83A1-F6EECF244321}">
                <p14:modId xmlns:p14="http://schemas.microsoft.com/office/powerpoint/2010/main" val="1568721660"/>
              </p:ext>
            </p:extLst>
          </p:nvPr>
        </p:nvGraphicFramePr>
        <p:xfrm>
          <a:off x="3243113" y="2519288"/>
          <a:ext cx="18720000" cy="7920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xmlns:m="http://schemas.openxmlformats.org/officeDocument/2006/math" xmlns:a14="http://schemas.microsoft.com/office/drawing/2010/main">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19</a:t>
            </a:fld>
            <a:endParaRPr/>
          </a:p>
        </p:txBody>
      </p:sp>
      <p:sp>
        <p:nvSpPr>
          <p:cNvPr id="377" name="Marco Macroeconómico…"/>
          <p:cNvSpPr txBox="1">
            <a:spLocks noGrp="1"/>
          </p:cNvSpPr>
          <p:nvPr>
            <p:ph type="body" idx="22"/>
          </p:nvPr>
        </p:nvSpPr>
        <p:spPr>
          <a:xfrm>
            <a:off x="7344931" y="830822"/>
            <a:ext cx="9694140" cy="766685"/>
          </a:xfrm>
          <a:prstGeom prst="rect">
            <a:avLst/>
          </a:prstGeom>
        </p:spPr>
        <p:txBody>
          <a:bodyPr/>
          <a:lstStyle/>
          <a:p>
            <a:pPr defTabSz="825500">
              <a:lnSpc>
                <a:spcPct val="120000"/>
              </a:lnSpc>
              <a:spcBef>
                <a:spcPts val="1800"/>
              </a:spcBef>
              <a:defRPr spc="87">
                <a:solidFill>
                  <a:srgbClr val="373535"/>
                </a:solidFill>
                <a:latin typeface="Kingfisher-Display"/>
                <a:ea typeface="Kingfisher-Display"/>
                <a:cs typeface="Kingfisher-Display"/>
                <a:sym typeface="Kingfisher-Display"/>
              </a:defRPr>
            </a:pPr>
            <a:r>
              <a:rPr dirty="0" err="1"/>
              <a:t>Macroecon</a:t>
            </a:r>
            <a:r>
              <a:rPr lang="es-MX" dirty="0"/>
              <a:t>o</a:t>
            </a:r>
            <a:r>
              <a:rPr dirty="0"/>
              <a:t>mi</a:t>
            </a:r>
            <a:r>
              <a:rPr lang="es-MX" dirty="0"/>
              <a:t>c Framework</a:t>
            </a:r>
            <a:r>
              <a:rPr dirty="0"/>
              <a:t> </a:t>
            </a:r>
          </a:p>
        </p:txBody>
      </p:sp>
      <p:sp>
        <p:nvSpPr>
          <p:cNvPr id="378" name="Banco Central autónomo, responsable de medios de pago y nivel de precios…"/>
          <p:cNvSpPr txBox="1">
            <a:spLocks noGrp="1"/>
          </p:cNvSpPr>
          <p:nvPr>
            <p:ph type="body" idx="23"/>
          </p:nvPr>
        </p:nvSpPr>
        <p:spPr>
          <a:xfrm>
            <a:off x="4953001" y="2405755"/>
            <a:ext cx="13911090" cy="8904489"/>
          </a:xfrm>
          <a:prstGeom prst="rect">
            <a:avLst/>
          </a:prstGeom>
        </p:spPr>
        <p:txBody>
          <a:bodyPr/>
          <a:lstStyle/>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s-MX" u="sng" dirty="0" err="1"/>
              <a:t>Monetary</a:t>
            </a:r>
            <a:r>
              <a:rPr lang="es-MX" u="sng" dirty="0"/>
              <a:t> </a:t>
            </a:r>
            <a:r>
              <a:rPr lang="es-MX" u="sng" dirty="0" err="1"/>
              <a:t>Policy</a:t>
            </a:r>
            <a:r>
              <a:rPr lang="es-MX" dirty="0"/>
              <a:t>: </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Autonomous Central Bank, responsible for means of payment and price level</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Inflation-targeting policy: 2%-4% over 24-month horizon</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Overnight interest rate set in nominal terms at monthly monetary policy meeting.</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endParaRPr lang="es-MX" dirty="0"/>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s-MX" u="sng" dirty="0"/>
              <a:t>Fiscal </a:t>
            </a:r>
            <a:r>
              <a:rPr lang="es-MX" u="sng" dirty="0" err="1"/>
              <a:t>Policy</a:t>
            </a:r>
            <a:r>
              <a:rPr lang="es-MX" dirty="0"/>
              <a:t>:</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Structural fiscal rule in force since 2001</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Government spending tied to structural (non-cyclical) income</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Non-cyclical income calculated on basis of trend growth and expected copper price over next ten years (both estimated by committee of independent experts).</a:t>
            </a:r>
          </a:p>
        </p:txBody>
      </p:sp>
      <p:sp>
        <p:nvSpPr>
          <p:cNvPr id="379" name="Un Vistazo de Chile"/>
          <p:cNvSpPr txBox="1">
            <a:spLocks noGrp="1"/>
          </p:cNvSpPr>
          <p:nvPr>
            <p:ph type="body" idx="24"/>
          </p:nvPr>
        </p:nvSpPr>
        <p:spPr>
          <a:prstGeom prst="rect">
            <a:avLst/>
          </a:prstGeom>
        </p:spPr>
        <p:txBody>
          <a:bodyPr/>
          <a:lstStyle/>
          <a:p>
            <a:r>
              <a:rPr lang="es-CL" dirty="0" err="1"/>
              <a:t>Background</a:t>
            </a:r>
            <a:endParaRPr dirty="0"/>
          </a:p>
        </p:txBody>
      </p:sp>
      <p:sp>
        <p:nvSpPr>
          <p:cNvPr id="380"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xmlns:m="http://schemas.openxmlformats.org/officeDocument/2006/math" xmlns:a14="http://schemas.microsoft.com/office/drawing/2010/main">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britcham"/>
          <p:cNvSpPr txBox="1">
            <a:spLocks noGrp="1"/>
          </p:cNvSpPr>
          <p:nvPr>
            <p:ph type="body" idx="22"/>
          </p:nvPr>
        </p:nvSpPr>
        <p:spPr>
          <a:prstGeom prst="rect">
            <a:avLst/>
          </a:prstGeom>
        </p:spPr>
        <p:txBody>
          <a:bodyPr/>
          <a:lstStyle/>
          <a:p>
            <a:r>
              <a:rPr lang="es-CL" dirty="0" err="1"/>
              <a:t>britcham</a:t>
            </a:r>
            <a:endParaRPr dirty="0"/>
          </a:p>
        </p:txBody>
      </p:sp>
      <p:sp>
        <p:nvSpPr>
          <p:cNvPr id="287" name="Slide Number"/>
          <p:cNvSpPr txBox="1">
            <a:spLocks noGrp="1"/>
          </p:cNvSpPr>
          <p:nvPr>
            <p:ph type="sldNum" sz="quarter" idx="2"/>
          </p:nvPr>
        </p:nvSpPr>
        <p:spPr>
          <a:xfrm>
            <a:off x="23418800" y="12674600"/>
            <a:ext cx="898893"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2</a:t>
            </a:fld>
            <a:endParaRPr/>
          </a:p>
        </p:txBody>
      </p:sp>
      <p:sp>
        <p:nvSpPr>
          <p:cNvPr id="288" name="Comportamiento económico actual"/>
          <p:cNvSpPr txBox="1">
            <a:spLocks noGrp="1"/>
          </p:cNvSpPr>
          <p:nvPr>
            <p:ph type="body" idx="21"/>
          </p:nvPr>
        </p:nvSpPr>
        <p:spPr>
          <a:xfrm>
            <a:off x="5083257" y="6365558"/>
            <a:ext cx="14217486" cy="984885"/>
          </a:xfrm>
          <a:prstGeom prst="rect">
            <a:avLst/>
          </a:prstGeom>
        </p:spPr>
        <p:txBody>
          <a:bodyPr/>
          <a:lstStyle/>
          <a:p>
            <a:r>
              <a:rPr dirty="0"/>
              <a:t>C</a:t>
            </a:r>
            <a:r>
              <a:rPr lang="es-CL" dirty="0" err="1"/>
              <a:t>urrent</a:t>
            </a:r>
            <a:r>
              <a:rPr lang="es-CL" dirty="0"/>
              <a:t> </a:t>
            </a:r>
            <a:r>
              <a:rPr lang="es-CL" dirty="0" err="1"/>
              <a:t>Economic</a:t>
            </a:r>
            <a:r>
              <a:rPr lang="es-CL" dirty="0"/>
              <a:t> Performance</a:t>
            </a:r>
            <a:endParaRPr dirty="0"/>
          </a:p>
        </p:txBody>
      </p:sp>
      <p:sp>
        <p:nvSpPr>
          <p:cNvPr id="290" name="Información"/>
          <p:cNvSpPr txBox="1"/>
          <p:nvPr/>
        </p:nvSpPr>
        <p:spPr>
          <a:xfrm>
            <a:off x="1158272" y="2503304"/>
            <a:ext cx="4210322"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825500">
              <a:lnSpc>
                <a:spcPct val="120000"/>
              </a:lnSpc>
              <a:defRPr sz="1600" spc="63">
                <a:solidFill>
                  <a:srgbClr val="326FC7"/>
                </a:solidFill>
                <a:latin typeface="Kingfisher-Display"/>
                <a:ea typeface="Kingfisher-Display"/>
                <a:cs typeface="Kingfisher-Display"/>
                <a:sym typeface="Kingfisher-Display"/>
              </a:defRPr>
            </a:lvl1pPr>
          </a:lstStyle>
          <a:p>
            <a:r>
              <a:rPr lang="es-CL" dirty="0"/>
              <a:t>               t</a:t>
            </a:r>
            <a:endParaRPr dirty="0"/>
          </a:p>
        </p:txBody>
      </p:sp>
      <p:pic>
        <p:nvPicPr>
          <p:cNvPr id="291" name="Image" descr="Image"/>
          <p:cNvPicPr>
            <a:picLocks noChangeAspect="1"/>
          </p:cNvPicPr>
          <p:nvPr/>
        </p:nvPicPr>
        <p:blipFill>
          <a:blip r:embed="rId2"/>
          <a:srcRect l="57" r="57"/>
          <a:stretch>
            <a:fillRect/>
          </a:stretch>
        </p:blipFill>
        <p:spPr>
          <a:xfrm>
            <a:off x="1165230" y="965403"/>
            <a:ext cx="2535515" cy="93221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xmlns:m="http://schemas.openxmlformats.org/officeDocument/2006/math" xmlns:a14="http://schemas.microsoft.com/office/drawing/2010/main">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p>
            <a:fld id="{86CB4B4D-7CA3-9044-876B-883B54F8677D}" type="slidenum">
              <a:rPr/>
              <a:t>20</a:t>
            </a:fld>
            <a:endParaRPr/>
          </a:p>
        </p:txBody>
      </p:sp>
      <p:sp>
        <p:nvSpPr>
          <p:cNvPr id="377" name="Marco Macroeconómico…"/>
          <p:cNvSpPr txBox="1">
            <a:spLocks noGrp="1"/>
          </p:cNvSpPr>
          <p:nvPr>
            <p:ph type="body" idx="22"/>
          </p:nvPr>
        </p:nvSpPr>
        <p:spPr>
          <a:xfrm>
            <a:off x="7344931" y="830822"/>
            <a:ext cx="9694140" cy="766685"/>
          </a:xfrm>
          <a:prstGeom prst="rect">
            <a:avLst/>
          </a:prstGeom>
        </p:spPr>
        <p:txBody>
          <a:bodyPr/>
          <a:lstStyle/>
          <a:p>
            <a:pPr defTabSz="825500">
              <a:lnSpc>
                <a:spcPct val="120000"/>
              </a:lnSpc>
              <a:spcBef>
                <a:spcPts val="1800"/>
              </a:spcBef>
              <a:defRPr spc="87">
                <a:solidFill>
                  <a:srgbClr val="373535"/>
                </a:solidFill>
                <a:latin typeface="Kingfisher-Display"/>
                <a:ea typeface="Kingfisher-Display"/>
                <a:cs typeface="Kingfisher-Display"/>
                <a:sym typeface="Kingfisher-Display"/>
              </a:defRPr>
            </a:pPr>
            <a:r>
              <a:rPr lang="es-CL" dirty="0" err="1"/>
              <a:t>Macroeconomic</a:t>
            </a:r>
            <a:r>
              <a:rPr lang="es-CL" dirty="0"/>
              <a:t> Framework </a:t>
            </a:r>
          </a:p>
        </p:txBody>
      </p:sp>
      <p:sp>
        <p:nvSpPr>
          <p:cNvPr id="378" name="Banco Central autónomo, responsable de medios de pago y nivel de precios…"/>
          <p:cNvSpPr txBox="1">
            <a:spLocks noGrp="1"/>
          </p:cNvSpPr>
          <p:nvPr>
            <p:ph type="body" idx="23"/>
          </p:nvPr>
        </p:nvSpPr>
        <p:spPr>
          <a:xfrm>
            <a:off x="5519911" y="2701220"/>
            <a:ext cx="13344179" cy="8313558"/>
          </a:xfrm>
          <a:prstGeom prst="rect">
            <a:avLst/>
          </a:prstGeom>
        </p:spPr>
        <p:txBody>
          <a:bodyPr/>
          <a:lstStyle/>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s-MX" u="sng" dirty="0"/>
              <a:t>Exchange </a:t>
            </a:r>
            <a:r>
              <a:rPr lang="es-MX" u="sng" dirty="0" err="1"/>
              <a:t>Rate</a:t>
            </a:r>
            <a:r>
              <a:rPr lang="es-MX" u="sng" dirty="0"/>
              <a:t> </a:t>
            </a:r>
            <a:r>
              <a:rPr lang="es-MX" u="sng" dirty="0" err="1"/>
              <a:t>Policy</a:t>
            </a:r>
            <a:r>
              <a:rPr lang="es-MX" dirty="0"/>
              <a:t>: </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Floating exchange rate since 1999</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Central Bank retains right to intervene directly in foreign currency market in case of severe fluctuations</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No capital controls.</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endParaRPr lang="es-MX" dirty="0"/>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s-MX" u="sng" dirty="0" err="1"/>
              <a:t>Trade</a:t>
            </a:r>
            <a:r>
              <a:rPr lang="es-MX" u="sng" dirty="0"/>
              <a:t> </a:t>
            </a:r>
            <a:r>
              <a:rPr lang="es-MX" u="sng" dirty="0" err="1"/>
              <a:t>Policy</a:t>
            </a:r>
            <a:r>
              <a:rPr lang="es-MX" dirty="0"/>
              <a:t>:</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Open economy</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34 trade agreements with 65 countries, including Free Trade Agreements with main trading partners</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Flat-rate tariff of 6% on imports from other countries.</a:t>
            </a:r>
          </a:p>
        </p:txBody>
      </p:sp>
      <p:sp>
        <p:nvSpPr>
          <p:cNvPr id="379" name="Un Vistazo de Chile"/>
          <p:cNvSpPr txBox="1">
            <a:spLocks noGrp="1"/>
          </p:cNvSpPr>
          <p:nvPr>
            <p:ph type="body" idx="24"/>
          </p:nvPr>
        </p:nvSpPr>
        <p:spPr>
          <a:prstGeom prst="rect">
            <a:avLst/>
          </a:prstGeom>
        </p:spPr>
        <p:txBody>
          <a:bodyPr/>
          <a:lstStyle/>
          <a:p>
            <a:r>
              <a:rPr lang="es-CL" dirty="0" err="1"/>
              <a:t>Background</a:t>
            </a:r>
            <a:endParaRPr dirty="0"/>
          </a:p>
        </p:txBody>
      </p:sp>
      <p:sp>
        <p:nvSpPr>
          <p:cNvPr id="380" name="A Creative Agency for…"/>
          <p:cNvSpPr txBox="1"/>
          <p:nvPr/>
        </p:nvSpPr>
        <p:spPr>
          <a:xfrm>
            <a:off x="28037823" y="867417"/>
            <a:ext cx="5799315" cy="1548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spTree>
    <p:extLst>
      <p:ext uri="{BB962C8B-B14F-4D97-AF65-F5344CB8AC3E}">
        <p14:creationId xmlns:p14="http://schemas.microsoft.com/office/powerpoint/2010/main" val="259636990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21</a:t>
            </a:fld>
            <a:endParaRPr/>
          </a:p>
        </p:txBody>
      </p:sp>
      <p:sp>
        <p:nvSpPr>
          <p:cNvPr id="377" name="Marco Macroeconómico…"/>
          <p:cNvSpPr txBox="1">
            <a:spLocks noGrp="1"/>
          </p:cNvSpPr>
          <p:nvPr>
            <p:ph type="body" idx="22"/>
          </p:nvPr>
        </p:nvSpPr>
        <p:spPr>
          <a:xfrm>
            <a:off x="7344931" y="830822"/>
            <a:ext cx="9694140" cy="766685"/>
          </a:xfrm>
          <a:prstGeom prst="rect">
            <a:avLst/>
          </a:prstGeom>
        </p:spPr>
        <p:txBody>
          <a:bodyPr/>
          <a:lstStyle/>
          <a:p>
            <a:pPr defTabSz="825500">
              <a:lnSpc>
                <a:spcPct val="120000"/>
              </a:lnSpc>
              <a:spcBef>
                <a:spcPts val="1800"/>
              </a:spcBef>
              <a:defRPr spc="87">
                <a:solidFill>
                  <a:srgbClr val="373535"/>
                </a:solidFill>
                <a:latin typeface="Kingfisher-Display"/>
                <a:ea typeface="Kingfisher-Display"/>
                <a:cs typeface="Kingfisher-Display"/>
                <a:sym typeface="Kingfisher-Display"/>
              </a:defRPr>
            </a:pPr>
            <a:r>
              <a:rPr lang="es-CL" dirty="0" err="1"/>
              <a:t>Macroeconomic</a:t>
            </a:r>
            <a:r>
              <a:rPr lang="es-CL" dirty="0"/>
              <a:t> Framework </a:t>
            </a:r>
          </a:p>
        </p:txBody>
      </p:sp>
      <p:sp>
        <p:nvSpPr>
          <p:cNvPr id="378" name="Banco Central autónomo, responsable de medios de pago y nivel de precios…"/>
          <p:cNvSpPr txBox="1">
            <a:spLocks noGrp="1"/>
          </p:cNvSpPr>
          <p:nvPr>
            <p:ph type="body" idx="23"/>
          </p:nvPr>
        </p:nvSpPr>
        <p:spPr>
          <a:xfrm>
            <a:off x="5519911" y="4460162"/>
            <a:ext cx="13344179" cy="4795672"/>
          </a:xfrm>
          <a:prstGeom prst="rect">
            <a:avLst/>
          </a:prstGeom>
        </p:spPr>
        <p:txBody>
          <a:bodyPr/>
          <a:lstStyle/>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s-MX" u="sng" dirty="0"/>
              <a:t>FDI </a:t>
            </a:r>
            <a:r>
              <a:rPr lang="es-MX" u="sng" dirty="0" err="1"/>
              <a:t>Policy</a:t>
            </a:r>
            <a:r>
              <a:rPr lang="es-MX" dirty="0"/>
              <a:t>: </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The 2015 Foreign Direct Investment Law guarantees investors the right to transfer profits abroad, access to the foreign exchange market and non-discrimination versus local investors.</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Semi-integrated tax system: corporate tax serves as credit against withholding tax</a:t>
            </a:r>
          </a:p>
          <a:p>
            <a:pPr defTabSz="825500">
              <a:lnSpc>
                <a:spcPct val="120000"/>
              </a:lnSpc>
              <a:spcBef>
                <a:spcPts val="1800"/>
              </a:spcBef>
              <a:defRPr sz="3200" spc="63">
                <a:solidFill>
                  <a:srgbClr val="373535"/>
                </a:solidFill>
                <a:latin typeface="Kingfisher-Display"/>
                <a:ea typeface="Kingfisher-Display"/>
                <a:cs typeface="Kingfisher-Display"/>
                <a:sym typeface="Kingfisher-Display"/>
              </a:defRPr>
            </a:pPr>
            <a:r>
              <a:rPr lang="en-US" dirty="0"/>
              <a:t>Double taxation avoidance agreements in force with 37 countries.</a:t>
            </a:r>
          </a:p>
        </p:txBody>
      </p:sp>
      <p:sp>
        <p:nvSpPr>
          <p:cNvPr id="379" name="Un Vistazo de Chile"/>
          <p:cNvSpPr txBox="1">
            <a:spLocks noGrp="1"/>
          </p:cNvSpPr>
          <p:nvPr>
            <p:ph type="body" idx="24"/>
          </p:nvPr>
        </p:nvSpPr>
        <p:spPr>
          <a:prstGeom prst="rect">
            <a:avLst/>
          </a:prstGeom>
        </p:spPr>
        <p:txBody>
          <a:bodyPr/>
          <a:lstStyle/>
          <a:p>
            <a:r>
              <a:rPr lang="es-CL" dirty="0" err="1"/>
              <a:t>Background</a:t>
            </a:r>
            <a:endParaRPr dirty="0"/>
          </a:p>
        </p:txBody>
      </p:sp>
      <p:sp>
        <p:nvSpPr>
          <p:cNvPr id="380"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spTree>
    <p:extLst>
      <p:ext uri="{BB962C8B-B14F-4D97-AF65-F5344CB8AC3E}">
        <p14:creationId xmlns:p14="http://schemas.microsoft.com/office/powerpoint/2010/main" val="185353117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p>
            <a:fld id="{86CB4B4D-7CA3-9044-876B-883B54F8677D}" type="slidenum">
              <a:rPr/>
              <a:t>22</a:t>
            </a:fld>
            <a:endParaRPr/>
          </a:p>
        </p:txBody>
      </p:sp>
      <p:sp>
        <p:nvSpPr>
          <p:cNvPr id="377" name="Marco Macroeconómico…"/>
          <p:cNvSpPr txBox="1">
            <a:spLocks noGrp="1"/>
          </p:cNvSpPr>
          <p:nvPr>
            <p:ph type="body" idx="22"/>
          </p:nvPr>
        </p:nvSpPr>
        <p:spPr>
          <a:xfrm>
            <a:off x="7344931" y="830822"/>
            <a:ext cx="9694140" cy="766685"/>
          </a:xfrm>
          <a:prstGeom prst="rect">
            <a:avLst/>
          </a:prstGeom>
        </p:spPr>
        <p:txBody>
          <a:bodyPr/>
          <a:lstStyle/>
          <a:p>
            <a:pPr defTabSz="825500">
              <a:lnSpc>
                <a:spcPct val="120000"/>
              </a:lnSpc>
              <a:spcBef>
                <a:spcPts val="1800"/>
              </a:spcBef>
              <a:defRPr spc="87">
                <a:solidFill>
                  <a:srgbClr val="373535"/>
                </a:solidFill>
                <a:latin typeface="Kingfisher-Display"/>
                <a:ea typeface="Kingfisher-Display"/>
                <a:cs typeface="Kingfisher-Display"/>
                <a:sym typeface="Kingfisher-Display"/>
              </a:defRPr>
            </a:pPr>
            <a:r>
              <a:rPr lang="es-CL" dirty="0"/>
              <a:t>International Rankings</a:t>
            </a:r>
            <a:endParaRPr dirty="0"/>
          </a:p>
        </p:txBody>
      </p:sp>
      <p:sp>
        <p:nvSpPr>
          <p:cNvPr id="379" name="Un Vistazo de Chile"/>
          <p:cNvSpPr txBox="1">
            <a:spLocks noGrp="1"/>
          </p:cNvSpPr>
          <p:nvPr>
            <p:ph type="body" idx="24"/>
          </p:nvPr>
        </p:nvSpPr>
        <p:spPr>
          <a:prstGeom prst="rect">
            <a:avLst/>
          </a:prstGeom>
        </p:spPr>
        <p:txBody>
          <a:bodyPr/>
          <a:lstStyle/>
          <a:p>
            <a:r>
              <a:rPr lang="es-CL" dirty="0" err="1"/>
              <a:t>Background</a:t>
            </a:r>
            <a:endParaRPr dirty="0"/>
          </a:p>
        </p:txBody>
      </p:sp>
      <p:sp>
        <p:nvSpPr>
          <p:cNvPr id="380" name="A Creative Agency for…"/>
          <p:cNvSpPr txBox="1"/>
          <p:nvPr/>
        </p:nvSpPr>
        <p:spPr>
          <a:xfrm>
            <a:off x="28037823" y="867417"/>
            <a:ext cx="5799315" cy="1548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10" name="38 Tabla">
            <a:extLst>
              <a:ext uri="{FF2B5EF4-FFF2-40B4-BE49-F238E27FC236}">
                <a16:creationId xmlns:a16="http://schemas.microsoft.com/office/drawing/2014/main" id="{55FCB11D-87DA-E163-3C27-6FB4A00B3413}"/>
              </a:ext>
            </a:extLst>
          </p:cNvPr>
          <p:cNvGraphicFramePr>
            <a:graphicFrameLocks noGrp="1"/>
          </p:cNvGraphicFramePr>
          <p:nvPr>
            <p:extLst>
              <p:ext uri="{D42A27DB-BD31-4B8C-83A1-F6EECF244321}">
                <p14:modId xmlns:p14="http://schemas.microsoft.com/office/powerpoint/2010/main" val="1566316214"/>
              </p:ext>
            </p:extLst>
          </p:nvPr>
        </p:nvGraphicFramePr>
        <p:xfrm>
          <a:off x="4942001" y="3400479"/>
          <a:ext cx="6817540" cy="7283658"/>
        </p:xfrm>
        <a:graphic>
          <a:graphicData uri="http://schemas.openxmlformats.org/drawingml/2006/table">
            <a:tbl>
              <a:tblPr>
                <a:effectLst>
                  <a:innerShdw blurRad="63500" dist="50800" dir="2700000">
                    <a:prstClr val="black">
                      <a:alpha val="50000"/>
                    </a:prstClr>
                  </a:innerShdw>
                </a:effectLst>
              </a:tblPr>
              <a:tblGrid>
                <a:gridCol w="3626235">
                  <a:extLst>
                    <a:ext uri="{9D8B030D-6E8A-4147-A177-3AD203B41FA5}">
                      <a16:colId xmlns:a16="http://schemas.microsoft.com/office/drawing/2014/main" val="20000"/>
                    </a:ext>
                  </a:extLst>
                </a:gridCol>
                <a:gridCol w="3191305">
                  <a:extLst>
                    <a:ext uri="{9D8B030D-6E8A-4147-A177-3AD203B41FA5}">
                      <a16:colId xmlns:a16="http://schemas.microsoft.com/office/drawing/2014/main" val="20001"/>
                    </a:ext>
                  </a:extLst>
                </a:gridCol>
              </a:tblGrid>
              <a:tr h="1389207">
                <a:tc gridSpan="2">
                  <a:txBody>
                    <a:bodyPr/>
                    <a:lstStyle/>
                    <a:p>
                      <a:pPr algn="ctr" rtl="0" fontAlgn="t"/>
                      <a:r>
                        <a:rPr lang="en-US" sz="2800" b="1" i="0" u="none" strike="noStrike" baseline="0" dirty="0">
                          <a:solidFill>
                            <a:schemeClr val="tx2"/>
                          </a:solidFill>
                          <a:latin typeface="Kingfisher Display" panose="02000503080000020003" pitchFamily="50" charset="0"/>
                        </a:rPr>
                        <a:t>UN Human Development Report 2025</a:t>
                      </a:r>
                    </a:p>
                  </a:txBody>
                  <a:tcPr marL="4864" marR="4864" marT="4864" marB="0" anchor="ctr">
                    <a:lnL>
                      <a:noFill/>
                    </a:lnL>
                    <a:lnR>
                      <a:noFill/>
                    </a:lnR>
                    <a:lnT>
                      <a:noFill/>
                    </a:lnT>
                    <a:lnB>
                      <a:noFill/>
                    </a:lnB>
                    <a:solidFill>
                      <a:srgbClr val="C1B69C"/>
                    </a:solidFill>
                  </a:tcPr>
                </a:tc>
                <a:tc hMerge="1">
                  <a:txBody>
                    <a:bodyPr/>
                    <a:lstStyle/>
                    <a:p>
                      <a:endParaRPr lang="es-ES"/>
                    </a:p>
                  </a:txBody>
                  <a:tcPr/>
                </a:tc>
                <a:extLst>
                  <a:ext uri="{0D108BD9-81ED-4DB2-BD59-A6C34878D82A}">
                    <a16:rowId xmlns:a16="http://schemas.microsoft.com/office/drawing/2014/main" val="10000"/>
                  </a:ext>
                </a:extLst>
              </a:tr>
              <a:tr h="654939">
                <a:tc>
                  <a:txBody>
                    <a:bodyPr/>
                    <a:lstStyle/>
                    <a:p>
                      <a:pPr algn="l" rtl="0" fontAlgn="t"/>
                      <a:r>
                        <a:rPr lang="es-ES" sz="2000" b="0" i="0" u="none" strike="noStrike" baseline="0" dirty="0">
                          <a:solidFill>
                            <a:schemeClr val="tx2"/>
                          </a:solidFill>
                          <a:latin typeface="Riviera Nights" panose="020B0504000000000000" pitchFamily="34" charset="0"/>
                        </a:rPr>
                        <a:t>1</a:t>
                      </a:r>
                    </a:p>
                  </a:txBody>
                  <a:tcPr marL="4864" marR="4864" marT="4864" marB="0" anchor="ctr">
                    <a:lnL>
                      <a:noFill/>
                    </a:lnL>
                    <a:lnR>
                      <a:noFill/>
                    </a:lnR>
                    <a:lnT>
                      <a:noFill/>
                    </a:lnT>
                    <a:lnB>
                      <a:noFill/>
                    </a:lnB>
                    <a:solidFill>
                      <a:srgbClr val="E2E2DB"/>
                    </a:solidFill>
                  </a:tcPr>
                </a:tc>
                <a:tc>
                  <a:txBody>
                    <a:bodyPr/>
                    <a:lstStyle/>
                    <a:p>
                      <a:pPr algn="l" rtl="0" fontAlgn="t"/>
                      <a:r>
                        <a:rPr lang="es-ES" sz="2000" b="0" i="0" u="none" strike="noStrike" baseline="0" dirty="0" err="1">
                          <a:solidFill>
                            <a:schemeClr val="tx2"/>
                          </a:solidFill>
                          <a:latin typeface="Arial Rounded MT Bold" pitchFamily="34" charset="0"/>
                        </a:rPr>
                        <a:t>Iceland</a:t>
                      </a:r>
                      <a:endParaRPr lang="es-ES" sz="2000" b="0" i="0" u="none" strike="noStrike" baseline="0" dirty="0">
                        <a:solidFill>
                          <a:schemeClr val="tx2"/>
                        </a:solidFill>
                        <a:latin typeface="Arial Rounded MT Bold" pitchFamily="34" charset="0"/>
                      </a:endParaRPr>
                    </a:p>
                  </a:txBody>
                  <a:tcPr marL="4864" marR="4864" marT="4864" marB="0" anchor="ctr">
                    <a:lnL>
                      <a:noFill/>
                    </a:lnL>
                    <a:lnR>
                      <a:noFill/>
                    </a:lnR>
                    <a:lnT>
                      <a:noFill/>
                    </a:lnT>
                    <a:lnB>
                      <a:noFill/>
                    </a:lnB>
                    <a:solidFill>
                      <a:srgbClr val="E2E2DB"/>
                    </a:solidFill>
                  </a:tcPr>
                </a:tc>
                <a:extLst>
                  <a:ext uri="{0D108BD9-81ED-4DB2-BD59-A6C34878D82A}">
                    <a16:rowId xmlns:a16="http://schemas.microsoft.com/office/drawing/2014/main" val="10001"/>
                  </a:ext>
                </a:extLst>
              </a:tr>
              <a:tr h="654939">
                <a:tc>
                  <a:txBody>
                    <a:bodyPr/>
                    <a:lstStyle/>
                    <a:p>
                      <a:pPr algn="l" rtl="0" fontAlgn="t"/>
                      <a:r>
                        <a:rPr lang="es-ES" sz="2000" b="0" i="0" u="none" strike="noStrike" baseline="0" dirty="0">
                          <a:solidFill>
                            <a:schemeClr val="tx2"/>
                          </a:solidFill>
                          <a:latin typeface="Riviera Nights" panose="020B0504000000000000" pitchFamily="34" charset="0"/>
                        </a:rPr>
                        <a:t>2</a:t>
                      </a:r>
                    </a:p>
                  </a:txBody>
                  <a:tcPr marL="4864" marR="4864" marT="4864" marB="0" anchor="ctr">
                    <a:lnL>
                      <a:noFill/>
                    </a:lnL>
                    <a:lnR>
                      <a:noFill/>
                    </a:lnR>
                    <a:lnT>
                      <a:noFill/>
                    </a:lnT>
                    <a:lnB>
                      <a:noFill/>
                    </a:lnB>
                    <a:solidFill>
                      <a:srgbClr val="E2E2DB"/>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s-ES" sz="2000" b="0" i="0" u="none" strike="noStrike" baseline="0" dirty="0" err="1">
                          <a:solidFill>
                            <a:schemeClr val="tx2"/>
                          </a:solidFill>
                          <a:latin typeface="Riviera Nights" panose="020B0504000000000000" pitchFamily="34" charset="0"/>
                        </a:rPr>
                        <a:t>Norway</a:t>
                      </a:r>
                      <a:endParaRPr lang="es-ES" sz="2000" b="0" i="0" u="none" strike="noStrike" baseline="0" dirty="0">
                        <a:solidFill>
                          <a:schemeClr val="tx2"/>
                        </a:solidFill>
                        <a:latin typeface="Riviera Nights" panose="020B0504000000000000" pitchFamily="34" charset="0"/>
                      </a:endParaRPr>
                    </a:p>
                  </a:txBody>
                  <a:tcPr marL="4864" marR="4864" marT="4864" marB="0" anchor="ctr">
                    <a:lnL>
                      <a:noFill/>
                    </a:lnL>
                    <a:lnR>
                      <a:noFill/>
                    </a:lnR>
                    <a:lnT>
                      <a:noFill/>
                    </a:lnT>
                    <a:lnB>
                      <a:noFill/>
                    </a:lnB>
                    <a:solidFill>
                      <a:srgbClr val="E2E2DB"/>
                    </a:solidFill>
                  </a:tcPr>
                </a:tc>
                <a:extLst>
                  <a:ext uri="{0D108BD9-81ED-4DB2-BD59-A6C34878D82A}">
                    <a16:rowId xmlns:a16="http://schemas.microsoft.com/office/drawing/2014/main" val="10002"/>
                  </a:ext>
                </a:extLst>
              </a:tr>
              <a:tr h="654939">
                <a:tc>
                  <a:txBody>
                    <a:bodyPr/>
                    <a:lstStyle/>
                    <a:p>
                      <a:pPr algn="l" rtl="0" fontAlgn="t"/>
                      <a:r>
                        <a:rPr lang="es-CL" sz="2000" b="0" i="0" u="none" strike="noStrike" baseline="0" dirty="0">
                          <a:solidFill>
                            <a:schemeClr val="tx2"/>
                          </a:solidFill>
                          <a:latin typeface="Riviera Nights" panose="020B0504000000000000" pitchFamily="34" charset="0"/>
                        </a:rPr>
                        <a:t>3</a:t>
                      </a:r>
                      <a:endParaRPr lang="es-ES" sz="2000" b="0" i="0" u="none" strike="noStrike" baseline="0" dirty="0">
                        <a:solidFill>
                          <a:schemeClr val="tx2"/>
                        </a:solidFill>
                        <a:latin typeface="Riviera Nights" panose="020B0504000000000000" pitchFamily="34" charset="0"/>
                      </a:endParaRPr>
                    </a:p>
                  </a:txBody>
                  <a:tcPr marL="4864" marR="4864" marT="4864" marB="0" anchor="ctr">
                    <a:lnL>
                      <a:noFill/>
                    </a:lnL>
                    <a:lnR>
                      <a:noFill/>
                    </a:lnR>
                    <a:lnT>
                      <a:noFill/>
                    </a:lnT>
                    <a:lnB>
                      <a:noFill/>
                    </a:lnB>
                    <a:solidFill>
                      <a:srgbClr val="E2E2DB"/>
                    </a:solidFill>
                  </a:tcPr>
                </a:tc>
                <a:tc>
                  <a:txBody>
                    <a:bodyPr/>
                    <a:lstStyle/>
                    <a:p>
                      <a:pPr marL="0" marR="0" lvl="0" indent="0" algn="l" defTabSz="825500" rtl="0" eaLnBrk="1" fontAlgn="t" latinLnBrk="0" hangingPunct="1">
                        <a:lnSpc>
                          <a:spcPct val="120000"/>
                        </a:lnSpc>
                        <a:spcBef>
                          <a:spcPts val="0"/>
                        </a:spcBef>
                        <a:spcAft>
                          <a:spcPts val="0"/>
                        </a:spcAft>
                        <a:buClrTx/>
                        <a:buSzTx/>
                        <a:buFontTx/>
                        <a:buNone/>
                        <a:tabLst/>
                        <a:defRPr/>
                      </a:pPr>
                      <a:r>
                        <a:rPr lang="es-ES" sz="2000" b="0" i="0" u="none" strike="noStrike" baseline="0" dirty="0" err="1">
                          <a:solidFill>
                            <a:schemeClr val="tx2"/>
                          </a:solidFill>
                          <a:latin typeface="Arial Rounded MT Bold" pitchFamily="34" charset="0"/>
                        </a:rPr>
                        <a:t>Switzerland</a:t>
                      </a:r>
                      <a:endParaRPr lang="es-ES" sz="2000" b="0" i="0" u="none" strike="noStrike" baseline="0" dirty="0">
                        <a:solidFill>
                          <a:schemeClr val="tx2"/>
                        </a:solidFill>
                        <a:latin typeface="Arial Rounded MT Bold" pitchFamily="34" charset="0"/>
                      </a:endParaRPr>
                    </a:p>
                  </a:txBody>
                  <a:tcPr marL="4864" marR="4864" marT="4864" marB="0" anchor="ctr">
                    <a:lnL>
                      <a:noFill/>
                    </a:lnL>
                    <a:lnR>
                      <a:noFill/>
                    </a:lnR>
                    <a:lnT>
                      <a:noFill/>
                    </a:lnT>
                    <a:lnB>
                      <a:noFill/>
                    </a:lnB>
                    <a:solidFill>
                      <a:srgbClr val="E2E2DB"/>
                    </a:solidFill>
                  </a:tcPr>
                </a:tc>
                <a:extLst>
                  <a:ext uri="{0D108BD9-81ED-4DB2-BD59-A6C34878D82A}">
                    <a16:rowId xmlns:a16="http://schemas.microsoft.com/office/drawing/2014/main" val="10003"/>
                  </a:ext>
                </a:extLst>
              </a:tr>
              <a:tr h="654939">
                <a:tc>
                  <a:txBody>
                    <a:bodyPr/>
                    <a:lstStyle/>
                    <a:p>
                      <a:pPr algn="l" rtl="0" fontAlgn="t"/>
                      <a:r>
                        <a:rPr lang="es-CL" sz="2000" b="0" i="0" u="none" strike="noStrike" baseline="0" dirty="0">
                          <a:solidFill>
                            <a:schemeClr val="tx2"/>
                          </a:solidFill>
                          <a:latin typeface="Riviera Nights" panose="020B0504000000000000" pitchFamily="34" charset="0"/>
                        </a:rPr>
                        <a:t>13</a:t>
                      </a:r>
                      <a:endParaRPr lang="es-ES" sz="2000" b="0" i="0" u="none" strike="noStrike" baseline="0" dirty="0">
                        <a:solidFill>
                          <a:schemeClr val="tx2"/>
                        </a:solidFill>
                        <a:latin typeface="Riviera Nights" panose="020B0504000000000000" pitchFamily="34" charset="0"/>
                      </a:endParaRPr>
                    </a:p>
                  </a:txBody>
                  <a:tcPr marL="4864" marR="4864" marT="4864" marB="0" anchor="ctr">
                    <a:lnL>
                      <a:noFill/>
                    </a:lnL>
                    <a:lnR>
                      <a:noFill/>
                    </a:lnR>
                    <a:lnT>
                      <a:noFill/>
                    </a:lnT>
                    <a:lnB>
                      <a:noFill/>
                    </a:lnB>
                    <a:solidFill>
                      <a:srgbClr val="E2E2DB"/>
                    </a:solidFill>
                  </a:tcPr>
                </a:tc>
                <a:tc>
                  <a:txBody>
                    <a:bodyPr/>
                    <a:lstStyle/>
                    <a:p>
                      <a:pPr algn="l" rtl="0" fontAlgn="t"/>
                      <a:r>
                        <a:rPr lang="es-ES" sz="2000" b="0" i="0" u="none" strike="noStrike" baseline="0" dirty="0" err="1">
                          <a:solidFill>
                            <a:schemeClr val="tx2"/>
                          </a:solidFill>
                          <a:latin typeface="Arial Rounded MT Bold" pitchFamily="34" charset="0"/>
                        </a:rPr>
                        <a:t>United</a:t>
                      </a:r>
                      <a:r>
                        <a:rPr lang="es-ES" sz="2000" b="0" i="0" u="none" strike="noStrike" baseline="0" dirty="0">
                          <a:solidFill>
                            <a:schemeClr val="tx2"/>
                          </a:solidFill>
                          <a:latin typeface="Arial Rounded MT Bold" pitchFamily="34" charset="0"/>
                        </a:rPr>
                        <a:t> </a:t>
                      </a:r>
                      <a:r>
                        <a:rPr lang="es-ES" sz="2000" b="0" i="0" u="none" strike="noStrike" baseline="0" dirty="0" err="1">
                          <a:solidFill>
                            <a:schemeClr val="tx2"/>
                          </a:solidFill>
                          <a:latin typeface="Arial Rounded MT Bold" pitchFamily="34" charset="0"/>
                        </a:rPr>
                        <a:t>Kingdom</a:t>
                      </a:r>
                      <a:endParaRPr lang="es-ES" sz="2000" b="0" i="0" u="none" strike="noStrike" baseline="0" dirty="0">
                        <a:solidFill>
                          <a:schemeClr val="tx2"/>
                        </a:solidFill>
                        <a:latin typeface="Arial Rounded MT Bold" pitchFamily="34" charset="0"/>
                      </a:endParaRPr>
                    </a:p>
                  </a:txBody>
                  <a:tcPr marL="4864" marR="4864" marT="4864" marB="0" anchor="ctr">
                    <a:lnL>
                      <a:noFill/>
                    </a:lnL>
                    <a:lnR>
                      <a:noFill/>
                    </a:lnR>
                    <a:lnT>
                      <a:noFill/>
                    </a:lnT>
                    <a:lnB>
                      <a:noFill/>
                    </a:lnB>
                    <a:solidFill>
                      <a:srgbClr val="E2E2DB"/>
                    </a:solidFill>
                  </a:tcPr>
                </a:tc>
                <a:extLst>
                  <a:ext uri="{0D108BD9-81ED-4DB2-BD59-A6C34878D82A}">
                    <a16:rowId xmlns:a16="http://schemas.microsoft.com/office/drawing/2014/main" val="10004"/>
                  </a:ext>
                </a:extLst>
              </a:tr>
              <a:tr h="654939">
                <a:tc>
                  <a:txBody>
                    <a:bodyPr/>
                    <a:lstStyle/>
                    <a:p>
                      <a:pPr algn="l" rtl="0" fontAlgn="t"/>
                      <a:r>
                        <a:rPr lang="es-CL" sz="2000" b="0" i="0" u="none" strike="noStrike" baseline="0" dirty="0">
                          <a:solidFill>
                            <a:schemeClr val="tx2"/>
                          </a:solidFill>
                          <a:latin typeface="Riviera Nights" panose="020B0504000000000000" pitchFamily="34" charset="0"/>
                        </a:rPr>
                        <a:t>28</a:t>
                      </a:r>
                      <a:endParaRPr lang="es-ES" sz="2000" b="0" i="0" u="none" strike="noStrike" baseline="0" dirty="0">
                        <a:solidFill>
                          <a:schemeClr val="tx2"/>
                        </a:solidFill>
                        <a:latin typeface="Riviera Nights" panose="020B0504000000000000" pitchFamily="34" charset="0"/>
                      </a:endParaRPr>
                    </a:p>
                  </a:txBody>
                  <a:tcPr marL="4864" marR="4864" marT="4864" marB="0" anchor="ctr">
                    <a:lnL>
                      <a:noFill/>
                    </a:lnL>
                    <a:lnR>
                      <a:noFill/>
                    </a:lnR>
                    <a:lnT>
                      <a:noFill/>
                    </a:lnT>
                    <a:lnB>
                      <a:noFill/>
                    </a:lnB>
                    <a:solidFill>
                      <a:srgbClr val="E2E2DB"/>
                    </a:solidFill>
                  </a:tcPr>
                </a:tc>
                <a:tc>
                  <a:txBody>
                    <a:bodyPr/>
                    <a:lstStyle/>
                    <a:p>
                      <a:pPr algn="l" rtl="0" fontAlgn="t"/>
                      <a:r>
                        <a:rPr lang="es-ES" sz="2000" b="0" i="0" u="none" strike="noStrike" baseline="0" dirty="0" err="1">
                          <a:solidFill>
                            <a:schemeClr val="tx2"/>
                          </a:solidFill>
                          <a:latin typeface="Arial Rounded MT Bold" pitchFamily="34" charset="0"/>
                        </a:rPr>
                        <a:t>Spain</a:t>
                      </a:r>
                      <a:endParaRPr lang="es-ES" sz="2000" b="0" i="0" u="none" strike="noStrike" baseline="0" dirty="0">
                        <a:solidFill>
                          <a:schemeClr val="tx2"/>
                        </a:solidFill>
                        <a:latin typeface="Arial Rounded MT Bold" pitchFamily="34" charset="0"/>
                      </a:endParaRPr>
                    </a:p>
                  </a:txBody>
                  <a:tcPr marL="4864" marR="4864" marT="4864" marB="0" anchor="ctr">
                    <a:lnL>
                      <a:noFill/>
                    </a:lnL>
                    <a:lnR>
                      <a:noFill/>
                    </a:lnR>
                    <a:lnT>
                      <a:noFill/>
                    </a:lnT>
                    <a:lnB>
                      <a:noFill/>
                    </a:lnB>
                    <a:solidFill>
                      <a:srgbClr val="E2E2DB"/>
                    </a:solidFill>
                  </a:tcPr>
                </a:tc>
                <a:extLst>
                  <a:ext uri="{0D108BD9-81ED-4DB2-BD59-A6C34878D82A}">
                    <a16:rowId xmlns:a16="http://schemas.microsoft.com/office/drawing/2014/main" val="10005"/>
                  </a:ext>
                </a:extLst>
              </a:tr>
              <a:tr h="654939">
                <a:tc>
                  <a:txBody>
                    <a:bodyPr/>
                    <a:lstStyle/>
                    <a:p>
                      <a:pPr algn="l" rtl="0" fontAlgn="t"/>
                      <a:r>
                        <a:rPr lang="es-ES" sz="2000" b="0" i="0" u="none" strike="noStrike" baseline="0" dirty="0">
                          <a:solidFill>
                            <a:schemeClr val="bg1"/>
                          </a:solidFill>
                          <a:latin typeface="Riviera Nights" panose="020B0504000000000000" pitchFamily="34" charset="0"/>
                        </a:rPr>
                        <a:t>45</a:t>
                      </a:r>
                    </a:p>
                  </a:txBody>
                  <a:tcPr marL="4864" marR="4864" marT="4864" marB="0" anchor="ctr">
                    <a:lnL>
                      <a:noFill/>
                    </a:lnL>
                    <a:lnR>
                      <a:noFill/>
                    </a:lnR>
                    <a:lnT>
                      <a:noFill/>
                    </a:lnT>
                    <a:lnB>
                      <a:noFill/>
                    </a:lnB>
                    <a:solidFill>
                      <a:srgbClr val="0071CE"/>
                    </a:solidFill>
                  </a:tcPr>
                </a:tc>
                <a:tc>
                  <a:txBody>
                    <a:bodyPr/>
                    <a:lstStyle/>
                    <a:p>
                      <a:pPr algn="l" rtl="0" fontAlgn="t"/>
                      <a:r>
                        <a:rPr lang="es-ES" sz="2000" b="0" i="0" u="none" strike="noStrike" baseline="0" dirty="0">
                          <a:solidFill>
                            <a:schemeClr val="bg1"/>
                          </a:solidFill>
                          <a:latin typeface="Riviera Nights" panose="020B0504000000000000" pitchFamily="34" charset="0"/>
                        </a:rPr>
                        <a:t>Chile</a:t>
                      </a:r>
                    </a:p>
                  </a:txBody>
                  <a:tcPr marL="4864" marR="4864" marT="4864" marB="0" anchor="ctr">
                    <a:lnL>
                      <a:noFill/>
                    </a:lnL>
                    <a:lnR>
                      <a:noFill/>
                    </a:lnR>
                    <a:lnT>
                      <a:noFill/>
                    </a:lnT>
                    <a:lnB>
                      <a:noFill/>
                    </a:lnB>
                    <a:solidFill>
                      <a:srgbClr val="0071CE"/>
                    </a:solidFill>
                  </a:tcPr>
                </a:tc>
                <a:extLst>
                  <a:ext uri="{0D108BD9-81ED-4DB2-BD59-A6C34878D82A}">
                    <a16:rowId xmlns:a16="http://schemas.microsoft.com/office/drawing/2014/main" val="10007"/>
                  </a:ext>
                </a:extLst>
              </a:tr>
              <a:tr h="654939">
                <a:tc>
                  <a:txBody>
                    <a:bodyPr/>
                    <a:lstStyle/>
                    <a:p>
                      <a:pPr algn="l" rtl="0" fontAlgn="t"/>
                      <a:r>
                        <a:rPr lang="es-ES_tradnl" sz="2000" b="0" i="0" u="none" strike="noStrike" baseline="0" dirty="0">
                          <a:solidFill>
                            <a:schemeClr val="tx2"/>
                          </a:solidFill>
                          <a:latin typeface="Riviera Nights" panose="020B0504000000000000" pitchFamily="34" charset="0"/>
                        </a:rPr>
                        <a:t>47</a:t>
                      </a:r>
                      <a:endParaRPr lang="es-ES" sz="2000" b="0" i="0" u="none" strike="noStrike" baseline="0" dirty="0">
                        <a:solidFill>
                          <a:schemeClr val="tx2"/>
                        </a:solidFill>
                        <a:latin typeface="Riviera Nights" panose="020B0504000000000000" pitchFamily="34" charset="0"/>
                      </a:endParaRPr>
                    </a:p>
                  </a:txBody>
                  <a:tcPr marL="4864" marR="4864" marT="4864" marB="0" anchor="ctr">
                    <a:lnL>
                      <a:noFill/>
                    </a:lnL>
                    <a:lnR>
                      <a:noFill/>
                    </a:lnR>
                    <a:lnT>
                      <a:noFill/>
                    </a:lnT>
                    <a:lnB>
                      <a:noFill/>
                    </a:lnB>
                    <a:solidFill>
                      <a:srgbClr val="E2E2DB"/>
                    </a:solidFill>
                  </a:tcPr>
                </a:tc>
                <a:tc>
                  <a:txBody>
                    <a:bodyPr/>
                    <a:lstStyle/>
                    <a:p>
                      <a:pPr algn="l" rtl="0" fontAlgn="t"/>
                      <a:r>
                        <a:rPr lang="es-ES_tradnl" sz="2000" b="0" i="0" u="none" strike="noStrike" baseline="0" dirty="0">
                          <a:solidFill>
                            <a:schemeClr val="tx2"/>
                          </a:solidFill>
                          <a:latin typeface="Riviera Nights" panose="020B0504000000000000" pitchFamily="34" charset="0"/>
                        </a:rPr>
                        <a:t>Argentina</a:t>
                      </a:r>
                      <a:endParaRPr lang="es-ES" sz="2000" b="0" i="0" u="none" strike="noStrike" baseline="0" dirty="0">
                        <a:solidFill>
                          <a:schemeClr val="tx2"/>
                        </a:solidFill>
                        <a:latin typeface="Riviera Nights" panose="020B0504000000000000" pitchFamily="34" charset="0"/>
                      </a:endParaRPr>
                    </a:p>
                  </a:txBody>
                  <a:tcPr marL="4864" marR="4864" marT="4864" marB="0" anchor="ctr">
                    <a:lnL>
                      <a:noFill/>
                    </a:lnL>
                    <a:lnR>
                      <a:noFill/>
                    </a:lnR>
                    <a:lnT>
                      <a:noFill/>
                    </a:lnT>
                    <a:lnB>
                      <a:noFill/>
                    </a:lnB>
                    <a:solidFill>
                      <a:srgbClr val="E2E2DB"/>
                    </a:solidFill>
                  </a:tcPr>
                </a:tc>
                <a:extLst>
                  <a:ext uri="{0D108BD9-81ED-4DB2-BD59-A6C34878D82A}">
                    <a16:rowId xmlns:a16="http://schemas.microsoft.com/office/drawing/2014/main" val="10008"/>
                  </a:ext>
                </a:extLst>
              </a:tr>
              <a:tr h="654939">
                <a:tc>
                  <a:txBody>
                    <a:bodyPr/>
                    <a:lstStyle/>
                    <a:p>
                      <a:pPr algn="l" rtl="0" fontAlgn="t"/>
                      <a:r>
                        <a:rPr lang="es-ES" sz="2000" b="0" i="0" u="none" strike="noStrike" baseline="0" dirty="0">
                          <a:solidFill>
                            <a:schemeClr val="tx2"/>
                          </a:solidFill>
                          <a:latin typeface="Riviera Nights" panose="020B0504000000000000" pitchFamily="34" charset="0"/>
                        </a:rPr>
                        <a:t>79</a:t>
                      </a:r>
                    </a:p>
                  </a:txBody>
                  <a:tcPr marL="4864" marR="4864" marT="4864" marB="0" anchor="ctr">
                    <a:lnL>
                      <a:noFill/>
                    </a:lnL>
                    <a:lnR>
                      <a:noFill/>
                    </a:lnR>
                    <a:lnT>
                      <a:noFill/>
                    </a:lnT>
                    <a:lnB>
                      <a:noFill/>
                    </a:lnB>
                    <a:solidFill>
                      <a:srgbClr val="E2E2DB"/>
                    </a:solidFill>
                  </a:tcPr>
                </a:tc>
                <a:tc>
                  <a:txBody>
                    <a:bodyPr/>
                    <a:lstStyle/>
                    <a:p>
                      <a:pPr algn="l" rtl="0" fontAlgn="t"/>
                      <a:r>
                        <a:rPr lang="es-ES" sz="2000" b="0" i="0" u="none" strike="noStrike" baseline="0" dirty="0">
                          <a:solidFill>
                            <a:schemeClr val="tx2"/>
                          </a:solidFill>
                          <a:latin typeface="Riviera Nights" panose="020B0504000000000000" pitchFamily="34" charset="0"/>
                        </a:rPr>
                        <a:t>P</a:t>
                      </a:r>
                      <a:r>
                        <a:rPr lang="es-CL" sz="2000" b="0" i="0" u="none" strike="noStrike" baseline="0" dirty="0" err="1">
                          <a:solidFill>
                            <a:schemeClr val="tx2"/>
                          </a:solidFill>
                          <a:latin typeface="Riviera Nights" panose="020B0504000000000000" pitchFamily="34" charset="0"/>
                        </a:rPr>
                        <a:t>eru</a:t>
                      </a:r>
                      <a:endParaRPr lang="es-ES" sz="2000" b="0" i="0" u="none" strike="noStrike" baseline="0" dirty="0">
                        <a:solidFill>
                          <a:schemeClr val="tx2"/>
                        </a:solidFill>
                        <a:latin typeface="Riviera Nights" panose="020B0504000000000000" pitchFamily="34" charset="0"/>
                      </a:endParaRPr>
                    </a:p>
                  </a:txBody>
                  <a:tcPr marL="4864" marR="4864" marT="4864" marB="0" anchor="ctr">
                    <a:lnL>
                      <a:noFill/>
                    </a:lnL>
                    <a:lnR>
                      <a:noFill/>
                    </a:lnR>
                    <a:lnT>
                      <a:noFill/>
                    </a:lnT>
                    <a:lnB>
                      <a:noFill/>
                    </a:lnB>
                    <a:solidFill>
                      <a:srgbClr val="E2E2DB"/>
                    </a:solidFill>
                  </a:tcPr>
                </a:tc>
                <a:extLst>
                  <a:ext uri="{0D108BD9-81ED-4DB2-BD59-A6C34878D82A}">
                    <a16:rowId xmlns:a16="http://schemas.microsoft.com/office/drawing/2014/main" val="10009"/>
                  </a:ext>
                </a:extLst>
              </a:tr>
              <a:tr h="654939">
                <a:tc>
                  <a:txBody>
                    <a:bodyPr/>
                    <a:lstStyle/>
                    <a:p>
                      <a:pPr algn="l" rtl="0" fontAlgn="t"/>
                      <a:r>
                        <a:rPr lang="es-CL" sz="2000" b="0" i="0" u="none" strike="noStrike" baseline="0" dirty="0">
                          <a:solidFill>
                            <a:schemeClr val="tx2"/>
                          </a:solidFill>
                          <a:latin typeface="Riviera Nights" panose="020B0504000000000000" pitchFamily="34" charset="0"/>
                        </a:rPr>
                        <a:t>84</a:t>
                      </a:r>
                      <a:endParaRPr lang="es-ES" sz="2000" b="0" i="0" u="none" strike="noStrike" baseline="0" dirty="0">
                        <a:solidFill>
                          <a:schemeClr val="tx2"/>
                        </a:solidFill>
                        <a:latin typeface="Riviera Nights" panose="020B0504000000000000" pitchFamily="34" charset="0"/>
                      </a:endParaRPr>
                    </a:p>
                  </a:txBody>
                  <a:tcPr marL="4864" marR="4864" marT="4864" marB="0" anchor="ctr">
                    <a:lnL>
                      <a:noFill/>
                    </a:lnL>
                    <a:lnR>
                      <a:noFill/>
                    </a:lnR>
                    <a:lnT>
                      <a:noFill/>
                    </a:lnT>
                    <a:lnB>
                      <a:noFill/>
                    </a:lnB>
                    <a:solidFill>
                      <a:srgbClr val="E2E2DB"/>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s-ES" sz="2000" b="0" i="0" u="none" strike="noStrike" baseline="0" dirty="0" err="1">
                          <a:solidFill>
                            <a:schemeClr val="tx2"/>
                          </a:solidFill>
                          <a:latin typeface="Riviera Nights" panose="020B0504000000000000" pitchFamily="34" charset="0"/>
                        </a:rPr>
                        <a:t>Brazil</a:t>
                      </a:r>
                      <a:endParaRPr lang="es-ES" sz="2000" b="0" i="0" u="none" strike="noStrike" baseline="0" dirty="0">
                        <a:solidFill>
                          <a:schemeClr val="tx2"/>
                        </a:solidFill>
                        <a:latin typeface="Riviera Nights" panose="020B0504000000000000" pitchFamily="34" charset="0"/>
                      </a:endParaRPr>
                    </a:p>
                  </a:txBody>
                  <a:tcPr marL="4864" marR="4864" marT="4864" marB="0" anchor="ctr">
                    <a:lnL>
                      <a:noFill/>
                    </a:lnL>
                    <a:lnR>
                      <a:noFill/>
                    </a:lnR>
                    <a:lnT>
                      <a:noFill/>
                    </a:lnT>
                    <a:lnB>
                      <a:noFill/>
                    </a:lnB>
                    <a:solidFill>
                      <a:srgbClr val="E2E2DB"/>
                    </a:solidFill>
                  </a:tcPr>
                </a:tc>
                <a:extLst>
                  <a:ext uri="{0D108BD9-81ED-4DB2-BD59-A6C34878D82A}">
                    <a16:rowId xmlns:a16="http://schemas.microsoft.com/office/drawing/2014/main" val="832476412"/>
                  </a:ext>
                </a:extLst>
              </a:tr>
            </a:tbl>
          </a:graphicData>
        </a:graphic>
      </p:graphicFrame>
      <p:graphicFrame>
        <p:nvGraphicFramePr>
          <p:cNvPr id="13" name="38 Tabla">
            <a:extLst>
              <a:ext uri="{FF2B5EF4-FFF2-40B4-BE49-F238E27FC236}">
                <a16:creationId xmlns:a16="http://schemas.microsoft.com/office/drawing/2014/main" id="{52DE5413-C811-D3D6-16F8-B15CC86D1190}"/>
              </a:ext>
            </a:extLst>
          </p:cNvPr>
          <p:cNvGraphicFramePr>
            <a:graphicFrameLocks noGrp="1"/>
          </p:cNvGraphicFramePr>
          <p:nvPr>
            <p:extLst>
              <p:ext uri="{D42A27DB-BD31-4B8C-83A1-F6EECF244321}">
                <p14:modId xmlns:p14="http://schemas.microsoft.com/office/powerpoint/2010/main" val="2875202237"/>
              </p:ext>
            </p:extLst>
          </p:nvPr>
        </p:nvGraphicFramePr>
        <p:xfrm>
          <a:off x="12478867" y="3408252"/>
          <a:ext cx="6815329" cy="7275887"/>
        </p:xfrm>
        <a:graphic>
          <a:graphicData uri="http://schemas.openxmlformats.org/drawingml/2006/table">
            <a:tbl>
              <a:tblPr>
                <a:effectLst>
                  <a:innerShdw blurRad="63500" dist="50800" dir="2700000">
                    <a:prstClr val="black">
                      <a:alpha val="50000"/>
                    </a:prstClr>
                  </a:innerShdw>
                </a:effectLst>
              </a:tblPr>
              <a:tblGrid>
                <a:gridCol w="3695829">
                  <a:extLst>
                    <a:ext uri="{9D8B030D-6E8A-4147-A177-3AD203B41FA5}">
                      <a16:colId xmlns:a16="http://schemas.microsoft.com/office/drawing/2014/main" val="20000"/>
                    </a:ext>
                  </a:extLst>
                </a:gridCol>
                <a:gridCol w="3119500">
                  <a:extLst>
                    <a:ext uri="{9D8B030D-6E8A-4147-A177-3AD203B41FA5}">
                      <a16:colId xmlns:a16="http://schemas.microsoft.com/office/drawing/2014/main" val="20001"/>
                    </a:ext>
                  </a:extLst>
                </a:gridCol>
              </a:tblGrid>
              <a:tr h="1305988">
                <a:tc gridSpan="2">
                  <a:txBody>
                    <a:bodyPr/>
                    <a:lstStyle/>
                    <a:p>
                      <a:pPr algn="ctr" rtl="0" fontAlgn="t"/>
                      <a:r>
                        <a:rPr lang="es-ES" sz="2800" b="1" i="0" u="none" strike="noStrike" baseline="0" dirty="0" err="1">
                          <a:solidFill>
                            <a:schemeClr val="tx2"/>
                          </a:solidFill>
                          <a:latin typeface="Kingfisher Display" panose="02000503080000020003" pitchFamily="50" charset="0"/>
                        </a:rPr>
                        <a:t>World</a:t>
                      </a:r>
                      <a:r>
                        <a:rPr lang="es-ES" sz="2800" b="1" i="0" u="none" strike="noStrike" baseline="0" dirty="0">
                          <a:solidFill>
                            <a:schemeClr val="tx2"/>
                          </a:solidFill>
                          <a:latin typeface="Kingfisher Display" panose="02000503080000020003" pitchFamily="50" charset="0"/>
                        </a:rPr>
                        <a:t> </a:t>
                      </a:r>
                      <a:r>
                        <a:rPr lang="es-ES" sz="2800" b="1" i="0" u="none" strike="noStrike" baseline="0" dirty="0" err="1">
                          <a:solidFill>
                            <a:schemeClr val="tx2"/>
                          </a:solidFill>
                          <a:latin typeface="Kingfisher Display" panose="02000503080000020003" pitchFamily="50" charset="0"/>
                        </a:rPr>
                        <a:t>Competitiveness</a:t>
                      </a:r>
                      <a:endParaRPr lang="es-ES" sz="2800" b="1" i="0" u="none" strike="noStrike" baseline="0" dirty="0">
                        <a:solidFill>
                          <a:schemeClr val="tx2"/>
                        </a:solidFill>
                        <a:latin typeface="Kingfisher Display" panose="02000503080000020003" pitchFamily="50" charset="0"/>
                      </a:endParaRPr>
                    </a:p>
                    <a:p>
                      <a:pPr algn="ctr" rtl="0" fontAlgn="t"/>
                      <a:r>
                        <a:rPr lang="es-ES" sz="2800" b="1" i="0" u="none" strike="noStrike" baseline="0" dirty="0" err="1">
                          <a:solidFill>
                            <a:schemeClr val="tx2"/>
                          </a:solidFill>
                          <a:latin typeface="Kingfisher Display" panose="02000503080000020003" pitchFamily="50" charset="0"/>
                        </a:rPr>
                        <a:t>Yearbook</a:t>
                      </a:r>
                      <a:r>
                        <a:rPr lang="es-ES" sz="2800" b="1" i="0" u="none" strike="noStrike" baseline="0" dirty="0">
                          <a:solidFill>
                            <a:schemeClr val="tx2"/>
                          </a:solidFill>
                          <a:latin typeface="Kingfisher Display" panose="02000503080000020003" pitchFamily="50" charset="0"/>
                        </a:rPr>
                        <a:t> 2025</a:t>
                      </a:r>
                    </a:p>
                  </a:txBody>
                  <a:tcPr marL="6137" marR="6137" marT="6137" marB="0" anchor="ctr">
                    <a:lnL>
                      <a:noFill/>
                    </a:lnL>
                    <a:lnR>
                      <a:noFill/>
                    </a:lnR>
                    <a:lnT>
                      <a:noFill/>
                    </a:lnT>
                    <a:lnB>
                      <a:noFill/>
                    </a:lnB>
                    <a:solidFill>
                      <a:srgbClr val="C1B69C"/>
                    </a:solidFill>
                  </a:tcPr>
                </a:tc>
                <a:tc hMerge="1">
                  <a:txBody>
                    <a:bodyPr/>
                    <a:lstStyle/>
                    <a:p>
                      <a:endParaRPr lang="es-ES"/>
                    </a:p>
                  </a:txBody>
                  <a:tcPr/>
                </a:tc>
                <a:extLst>
                  <a:ext uri="{0D108BD9-81ED-4DB2-BD59-A6C34878D82A}">
                    <a16:rowId xmlns:a16="http://schemas.microsoft.com/office/drawing/2014/main" val="10000"/>
                  </a:ext>
                </a:extLst>
              </a:tr>
              <a:tr h="760939">
                <a:tc>
                  <a:txBody>
                    <a:bodyPr/>
                    <a:lstStyle/>
                    <a:p>
                      <a:pPr algn="l" rtl="0" fontAlgn="t"/>
                      <a:r>
                        <a:rPr lang="es-ES" sz="2000" b="0" i="0" u="none" strike="noStrike" baseline="0" dirty="0">
                          <a:solidFill>
                            <a:schemeClr val="tx2"/>
                          </a:solidFill>
                          <a:latin typeface="Riviera Nights" panose="020B0504000000000000" pitchFamily="34" charset="0"/>
                        </a:rPr>
                        <a:t>1</a:t>
                      </a:r>
                    </a:p>
                  </a:txBody>
                  <a:tcPr marL="6137" marR="6137" marT="6137" marB="0" anchor="ctr">
                    <a:lnL>
                      <a:noFill/>
                    </a:lnL>
                    <a:lnR>
                      <a:noFill/>
                    </a:lnR>
                    <a:lnT>
                      <a:noFill/>
                    </a:lnT>
                    <a:lnB>
                      <a:noFill/>
                    </a:lnB>
                    <a:solidFill>
                      <a:srgbClr val="E2E2DB"/>
                    </a:solidFill>
                  </a:tcPr>
                </a:tc>
                <a:tc>
                  <a:txBody>
                    <a:bodyPr/>
                    <a:lstStyle/>
                    <a:p>
                      <a:pPr marL="0" marR="0" lvl="0" indent="0" algn="l" defTabSz="825500" rtl="0" eaLnBrk="1" fontAlgn="t" latinLnBrk="0" hangingPunct="1">
                        <a:lnSpc>
                          <a:spcPct val="120000"/>
                        </a:lnSpc>
                        <a:spcBef>
                          <a:spcPts val="0"/>
                        </a:spcBef>
                        <a:spcAft>
                          <a:spcPts val="0"/>
                        </a:spcAft>
                        <a:buClrTx/>
                        <a:buSzTx/>
                        <a:buFontTx/>
                        <a:buNone/>
                        <a:tabLst/>
                        <a:defRPr/>
                      </a:pPr>
                      <a:r>
                        <a:rPr lang="es-ES" sz="2000" b="0" i="0" u="none" strike="noStrike" baseline="0" dirty="0" err="1">
                          <a:solidFill>
                            <a:schemeClr val="tx2"/>
                          </a:solidFill>
                          <a:latin typeface="Arial Rounded MT Bold" pitchFamily="34" charset="0"/>
                        </a:rPr>
                        <a:t>Switzerland</a:t>
                      </a:r>
                      <a:endParaRPr lang="es-ES" sz="2000" b="0" i="0" u="none" strike="noStrike" baseline="0" dirty="0">
                        <a:solidFill>
                          <a:schemeClr val="tx2"/>
                        </a:solidFill>
                        <a:latin typeface="Arial Rounded MT Bold" pitchFamily="34" charset="0"/>
                      </a:endParaRPr>
                    </a:p>
                  </a:txBody>
                  <a:tcPr marL="6137" marR="6137" marT="6137" marB="0" anchor="ctr">
                    <a:lnL>
                      <a:noFill/>
                    </a:lnL>
                    <a:lnR>
                      <a:noFill/>
                    </a:lnR>
                    <a:lnT>
                      <a:noFill/>
                    </a:lnT>
                    <a:lnB>
                      <a:noFill/>
                    </a:lnB>
                    <a:solidFill>
                      <a:srgbClr val="E2E2DB"/>
                    </a:solidFill>
                  </a:tcPr>
                </a:tc>
                <a:extLst>
                  <a:ext uri="{0D108BD9-81ED-4DB2-BD59-A6C34878D82A}">
                    <a16:rowId xmlns:a16="http://schemas.microsoft.com/office/drawing/2014/main" val="10002"/>
                  </a:ext>
                </a:extLst>
              </a:tr>
              <a:tr h="692381">
                <a:tc>
                  <a:txBody>
                    <a:bodyPr/>
                    <a:lstStyle/>
                    <a:p>
                      <a:pPr algn="l" rtl="0" fontAlgn="t"/>
                      <a:r>
                        <a:rPr lang="es-ES" sz="2000" b="0" i="0" u="none" strike="noStrike" baseline="0" dirty="0">
                          <a:solidFill>
                            <a:schemeClr val="tx2"/>
                          </a:solidFill>
                          <a:latin typeface="Riviera Nights" panose="020B0504000000000000" pitchFamily="34" charset="0"/>
                        </a:rPr>
                        <a:t>2</a:t>
                      </a:r>
                    </a:p>
                  </a:txBody>
                  <a:tcPr marL="6137" marR="6137" marT="6137" marB="0" anchor="ctr">
                    <a:lnL>
                      <a:noFill/>
                    </a:lnL>
                    <a:lnR>
                      <a:noFill/>
                    </a:lnR>
                    <a:lnT>
                      <a:noFill/>
                    </a:lnT>
                    <a:lnB>
                      <a:noFill/>
                    </a:lnB>
                    <a:solidFill>
                      <a:srgbClr val="E2E2DB"/>
                    </a:solidFill>
                  </a:tcPr>
                </a:tc>
                <a:tc>
                  <a:txBody>
                    <a:bodyPr/>
                    <a:lstStyle/>
                    <a:p>
                      <a:pPr algn="l" rtl="0" fontAlgn="t"/>
                      <a:r>
                        <a:rPr lang="es-ES" sz="2000" b="0" i="0" u="none" strike="noStrike" baseline="0" dirty="0" err="1">
                          <a:solidFill>
                            <a:schemeClr val="tx2"/>
                          </a:solidFill>
                          <a:latin typeface="Arial Rounded MT Bold" pitchFamily="34" charset="0"/>
                        </a:rPr>
                        <a:t>Singapore</a:t>
                      </a:r>
                      <a:endParaRPr lang="es-ES" sz="2000" b="0" i="0" u="none" strike="noStrike" baseline="0" dirty="0">
                        <a:solidFill>
                          <a:schemeClr val="tx2"/>
                        </a:solidFill>
                        <a:latin typeface="Arial Rounded MT Bold" pitchFamily="34" charset="0"/>
                      </a:endParaRPr>
                    </a:p>
                  </a:txBody>
                  <a:tcPr marL="6137" marR="6137" marT="6137" marB="0" anchor="ctr">
                    <a:lnL>
                      <a:noFill/>
                    </a:lnL>
                    <a:lnR>
                      <a:noFill/>
                    </a:lnR>
                    <a:lnT>
                      <a:noFill/>
                    </a:lnT>
                    <a:lnB>
                      <a:noFill/>
                    </a:lnB>
                    <a:solidFill>
                      <a:srgbClr val="E2E2DB"/>
                    </a:solidFill>
                  </a:tcPr>
                </a:tc>
                <a:extLst>
                  <a:ext uri="{0D108BD9-81ED-4DB2-BD59-A6C34878D82A}">
                    <a16:rowId xmlns:a16="http://schemas.microsoft.com/office/drawing/2014/main" val="10003"/>
                  </a:ext>
                </a:extLst>
              </a:tr>
              <a:tr h="711884">
                <a:tc>
                  <a:txBody>
                    <a:bodyPr/>
                    <a:lstStyle/>
                    <a:p>
                      <a:pPr algn="l" rtl="0" fontAlgn="t"/>
                      <a:r>
                        <a:rPr lang="es-ES" sz="2000" b="0" i="0" u="none" strike="noStrike" baseline="0" dirty="0">
                          <a:solidFill>
                            <a:schemeClr val="tx2"/>
                          </a:solidFill>
                          <a:latin typeface="Riviera Nights" panose="020B0504000000000000" pitchFamily="34" charset="0"/>
                        </a:rPr>
                        <a:t>3</a:t>
                      </a:r>
                    </a:p>
                  </a:txBody>
                  <a:tcPr marL="6137" marR="6137" marT="6137" marB="0" anchor="ctr">
                    <a:lnL>
                      <a:noFill/>
                    </a:lnL>
                    <a:lnR>
                      <a:noFill/>
                    </a:lnR>
                    <a:lnT>
                      <a:noFill/>
                    </a:lnT>
                    <a:lnB>
                      <a:noFill/>
                    </a:lnB>
                    <a:solidFill>
                      <a:srgbClr val="E2E2DB"/>
                    </a:solidFill>
                  </a:tcPr>
                </a:tc>
                <a:tc>
                  <a:txBody>
                    <a:bodyPr/>
                    <a:lstStyle/>
                    <a:p>
                      <a:pPr algn="l" rtl="0" fontAlgn="t"/>
                      <a:r>
                        <a:rPr lang="es-ES" sz="2000" b="0" i="0" u="none" strike="noStrike" baseline="0" dirty="0">
                          <a:solidFill>
                            <a:schemeClr val="tx2"/>
                          </a:solidFill>
                          <a:latin typeface="Arial Rounded MT Bold" pitchFamily="34" charset="0"/>
                        </a:rPr>
                        <a:t>Hong Kong</a:t>
                      </a:r>
                    </a:p>
                  </a:txBody>
                  <a:tcPr marL="6137" marR="6137" marT="6137" marB="0" anchor="ctr">
                    <a:lnL>
                      <a:noFill/>
                    </a:lnL>
                    <a:lnR>
                      <a:noFill/>
                    </a:lnR>
                    <a:lnT>
                      <a:noFill/>
                    </a:lnT>
                    <a:lnB>
                      <a:noFill/>
                    </a:lnB>
                    <a:solidFill>
                      <a:srgbClr val="E2E2DB"/>
                    </a:solidFill>
                  </a:tcPr>
                </a:tc>
                <a:extLst>
                  <a:ext uri="{0D108BD9-81ED-4DB2-BD59-A6C34878D82A}">
                    <a16:rowId xmlns:a16="http://schemas.microsoft.com/office/drawing/2014/main" val="10004"/>
                  </a:ext>
                </a:extLst>
              </a:tr>
              <a:tr h="760939">
                <a:tc>
                  <a:txBody>
                    <a:bodyPr/>
                    <a:lstStyle/>
                    <a:p>
                      <a:pPr algn="l" rtl="0" fontAlgn="t"/>
                      <a:r>
                        <a:rPr lang="es-ES" sz="2000" b="0" i="0" u="none" strike="noStrike" baseline="0" dirty="0">
                          <a:solidFill>
                            <a:schemeClr val="tx2"/>
                          </a:solidFill>
                          <a:latin typeface="Riviera Nights" panose="020B0504000000000000" pitchFamily="34" charset="0"/>
                        </a:rPr>
                        <a:t>29</a:t>
                      </a:r>
                    </a:p>
                  </a:txBody>
                  <a:tcPr marL="6137" marR="6137" marT="6137" marB="0" anchor="ctr">
                    <a:lnL>
                      <a:noFill/>
                    </a:lnL>
                    <a:lnR>
                      <a:noFill/>
                    </a:lnR>
                    <a:lnT>
                      <a:noFill/>
                    </a:lnT>
                    <a:lnB>
                      <a:noFill/>
                    </a:lnB>
                    <a:solidFill>
                      <a:srgbClr val="E2E2DB"/>
                    </a:solidFill>
                  </a:tcPr>
                </a:tc>
                <a:tc>
                  <a:txBody>
                    <a:bodyPr/>
                    <a:lstStyle/>
                    <a:p>
                      <a:pPr algn="l" rtl="0" fontAlgn="t"/>
                      <a:r>
                        <a:rPr lang="es-ES" sz="2000" b="0" i="0" u="none" strike="noStrike" baseline="0" dirty="0" err="1">
                          <a:solidFill>
                            <a:schemeClr val="tx2"/>
                          </a:solidFill>
                          <a:latin typeface="Arial Rounded MT Bold" pitchFamily="34" charset="0"/>
                        </a:rPr>
                        <a:t>United</a:t>
                      </a:r>
                      <a:r>
                        <a:rPr lang="es-ES" sz="2000" b="0" i="0" u="none" strike="noStrike" baseline="0" dirty="0">
                          <a:solidFill>
                            <a:schemeClr val="tx2"/>
                          </a:solidFill>
                          <a:latin typeface="Arial Rounded MT Bold" pitchFamily="34" charset="0"/>
                        </a:rPr>
                        <a:t> </a:t>
                      </a:r>
                      <a:r>
                        <a:rPr lang="es-ES" sz="2000" b="0" i="0" u="none" strike="noStrike" baseline="0" dirty="0" err="1">
                          <a:solidFill>
                            <a:schemeClr val="tx2"/>
                          </a:solidFill>
                          <a:latin typeface="Arial Rounded MT Bold" pitchFamily="34" charset="0"/>
                        </a:rPr>
                        <a:t>Kingdom</a:t>
                      </a:r>
                      <a:endParaRPr lang="es-ES" sz="2000" b="0" i="0" u="none" strike="noStrike" baseline="0" dirty="0">
                        <a:solidFill>
                          <a:schemeClr val="tx2"/>
                        </a:solidFill>
                        <a:latin typeface="Arial Rounded MT Bold" pitchFamily="34" charset="0"/>
                      </a:endParaRPr>
                    </a:p>
                  </a:txBody>
                  <a:tcPr marL="6137" marR="6137" marT="6137" marB="0" anchor="ctr">
                    <a:lnL>
                      <a:noFill/>
                    </a:lnL>
                    <a:lnR>
                      <a:noFill/>
                    </a:lnR>
                    <a:lnT>
                      <a:noFill/>
                    </a:lnT>
                    <a:lnB>
                      <a:noFill/>
                    </a:lnB>
                    <a:solidFill>
                      <a:srgbClr val="E2E2DB"/>
                    </a:solidFill>
                  </a:tcPr>
                </a:tc>
                <a:extLst>
                  <a:ext uri="{0D108BD9-81ED-4DB2-BD59-A6C34878D82A}">
                    <a16:rowId xmlns:a16="http://schemas.microsoft.com/office/drawing/2014/main" val="10005"/>
                  </a:ext>
                </a:extLst>
              </a:tr>
              <a:tr h="760939">
                <a:tc>
                  <a:txBody>
                    <a:bodyPr/>
                    <a:lstStyle/>
                    <a:p>
                      <a:pPr algn="l" rtl="0" fontAlgn="t"/>
                      <a:r>
                        <a:rPr lang="es-ES" sz="2000" b="0" i="0" u="none" strike="noStrike" baseline="0" dirty="0">
                          <a:solidFill>
                            <a:schemeClr val="bg1"/>
                          </a:solidFill>
                          <a:latin typeface="Riviera Nights" panose="020B0504000000000000" pitchFamily="34" charset="0"/>
                        </a:rPr>
                        <a:t>42</a:t>
                      </a:r>
                    </a:p>
                  </a:txBody>
                  <a:tcPr marL="6137" marR="6137" marT="6137" marB="0" anchor="ctr">
                    <a:lnL>
                      <a:noFill/>
                    </a:lnL>
                    <a:lnR>
                      <a:noFill/>
                    </a:lnR>
                    <a:lnT>
                      <a:noFill/>
                    </a:lnT>
                    <a:lnB>
                      <a:noFill/>
                    </a:lnB>
                    <a:solidFill>
                      <a:srgbClr val="0071CE"/>
                    </a:solidFill>
                  </a:tcPr>
                </a:tc>
                <a:tc>
                  <a:txBody>
                    <a:bodyPr/>
                    <a:lstStyle/>
                    <a:p>
                      <a:pPr algn="l" rtl="0" fontAlgn="t"/>
                      <a:r>
                        <a:rPr lang="es-ES" sz="2000" b="0" i="0" u="none" strike="noStrike" baseline="0" dirty="0">
                          <a:solidFill>
                            <a:schemeClr val="bg1"/>
                          </a:solidFill>
                          <a:latin typeface="Riviera Nights" panose="020B0504000000000000" pitchFamily="34" charset="0"/>
                        </a:rPr>
                        <a:t>Chile</a:t>
                      </a:r>
                    </a:p>
                  </a:txBody>
                  <a:tcPr marL="6137" marR="6137" marT="6137" marB="0" anchor="ctr">
                    <a:lnL>
                      <a:noFill/>
                    </a:lnL>
                    <a:lnR>
                      <a:noFill/>
                    </a:lnR>
                    <a:lnT>
                      <a:noFill/>
                    </a:lnT>
                    <a:lnB>
                      <a:noFill/>
                    </a:lnB>
                    <a:solidFill>
                      <a:srgbClr val="0071CE"/>
                    </a:solidFill>
                  </a:tcPr>
                </a:tc>
                <a:extLst>
                  <a:ext uri="{0D108BD9-81ED-4DB2-BD59-A6C34878D82A}">
                    <a16:rowId xmlns:a16="http://schemas.microsoft.com/office/drawing/2014/main" val="10006"/>
                  </a:ext>
                </a:extLst>
              </a:tr>
              <a:tr h="760939">
                <a:tc>
                  <a:txBody>
                    <a:bodyPr/>
                    <a:lstStyle/>
                    <a:p>
                      <a:pPr algn="l" rtl="0" fontAlgn="t"/>
                      <a:r>
                        <a:rPr lang="es-CL" sz="2000" b="0" i="0" u="none" strike="noStrike" baseline="0" dirty="0">
                          <a:solidFill>
                            <a:schemeClr val="tx2"/>
                          </a:solidFill>
                          <a:latin typeface="Riviera Nights" panose="020B0504000000000000" pitchFamily="34" charset="0"/>
                        </a:rPr>
                        <a:t>54</a:t>
                      </a:r>
                      <a:endParaRPr lang="es-ES" sz="2000" b="0" i="0" u="none" strike="noStrike" baseline="0" dirty="0">
                        <a:solidFill>
                          <a:schemeClr val="tx2"/>
                        </a:solidFill>
                        <a:latin typeface="Riviera Nights" panose="020B0504000000000000" pitchFamily="34" charset="0"/>
                      </a:endParaRPr>
                    </a:p>
                  </a:txBody>
                  <a:tcPr marL="6137" marR="6137" marT="6137" marB="0" anchor="ctr">
                    <a:lnL>
                      <a:noFill/>
                    </a:lnL>
                    <a:lnR>
                      <a:noFill/>
                    </a:lnR>
                    <a:lnT>
                      <a:noFill/>
                    </a:lnT>
                    <a:lnB>
                      <a:noFill/>
                    </a:lnB>
                    <a:solidFill>
                      <a:srgbClr val="E2E2DB"/>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s-ES" sz="2000" b="0" i="0" u="none" strike="noStrike" baseline="0" dirty="0">
                          <a:solidFill>
                            <a:schemeClr val="tx2"/>
                          </a:solidFill>
                          <a:latin typeface="Riviera Nights" panose="020B0504000000000000" pitchFamily="34" charset="0"/>
                        </a:rPr>
                        <a:t>Colombia</a:t>
                      </a:r>
                    </a:p>
                  </a:txBody>
                  <a:tcPr marL="6137" marR="6137" marT="6137" marB="0" anchor="ctr">
                    <a:lnL>
                      <a:noFill/>
                    </a:lnL>
                    <a:lnR>
                      <a:noFill/>
                    </a:lnR>
                    <a:lnT>
                      <a:noFill/>
                    </a:lnT>
                    <a:lnB>
                      <a:noFill/>
                    </a:lnB>
                    <a:solidFill>
                      <a:srgbClr val="E2E2DB"/>
                    </a:solidFill>
                  </a:tcPr>
                </a:tc>
                <a:extLst>
                  <a:ext uri="{0D108BD9-81ED-4DB2-BD59-A6C34878D82A}">
                    <a16:rowId xmlns:a16="http://schemas.microsoft.com/office/drawing/2014/main" val="10007"/>
                  </a:ext>
                </a:extLst>
              </a:tr>
              <a:tr h="760939">
                <a:tc>
                  <a:txBody>
                    <a:bodyPr/>
                    <a:lstStyle/>
                    <a:p>
                      <a:pPr algn="l" rtl="0" fontAlgn="t"/>
                      <a:r>
                        <a:rPr lang="es-ES" sz="2000" b="0" i="0" u="none" strike="noStrike" baseline="0" dirty="0">
                          <a:solidFill>
                            <a:schemeClr val="tx2"/>
                          </a:solidFill>
                          <a:latin typeface="Riviera Nights" panose="020B0504000000000000" pitchFamily="34" charset="0"/>
                        </a:rPr>
                        <a:t>55</a:t>
                      </a:r>
                    </a:p>
                  </a:txBody>
                  <a:tcPr marL="6137" marR="6137" marT="6137" marB="0" anchor="ctr">
                    <a:lnL>
                      <a:noFill/>
                    </a:lnL>
                    <a:lnR>
                      <a:noFill/>
                    </a:lnR>
                    <a:lnT>
                      <a:noFill/>
                    </a:lnT>
                    <a:lnB>
                      <a:noFill/>
                    </a:lnB>
                    <a:solidFill>
                      <a:srgbClr val="E2E2DB"/>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s-ES" sz="2000" b="0" i="0" u="none" strike="noStrike" baseline="0" dirty="0" err="1">
                          <a:solidFill>
                            <a:schemeClr val="tx2"/>
                          </a:solidFill>
                          <a:latin typeface="Riviera Nights" panose="020B0504000000000000" pitchFamily="34" charset="0"/>
                        </a:rPr>
                        <a:t>Mexico</a:t>
                      </a:r>
                      <a:endParaRPr lang="es-ES" sz="2000" b="0" i="0" u="none" strike="noStrike" baseline="0" dirty="0">
                        <a:solidFill>
                          <a:schemeClr val="tx2"/>
                        </a:solidFill>
                        <a:latin typeface="Riviera Nights" panose="020B0504000000000000" pitchFamily="34" charset="0"/>
                      </a:endParaRPr>
                    </a:p>
                  </a:txBody>
                  <a:tcPr marL="6137" marR="6137" marT="6137" marB="0" anchor="ctr">
                    <a:lnL>
                      <a:noFill/>
                    </a:lnL>
                    <a:lnR>
                      <a:noFill/>
                    </a:lnR>
                    <a:lnT>
                      <a:noFill/>
                    </a:lnT>
                    <a:lnB>
                      <a:noFill/>
                    </a:lnB>
                    <a:solidFill>
                      <a:srgbClr val="E2E2DB"/>
                    </a:solidFill>
                  </a:tcPr>
                </a:tc>
                <a:extLst>
                  <a:ext uri="{0D108BD9-81ED-4DB2-BD59-A6C34878D82A}">
                    <a16:rowId xmlns:a16="http://schemas.microsoft.com/office/drawing/2014/main" val="10008"/>
                  </a:ext>
                </a:extLst>
              </a:tr>
              <a:tr h="760939">
                <a:tc>
                  <a:txBody>
                    <a:bodyPr/>
                    <a:lstStyle/>
                    <a:p>
                      <a:pPr algn="l" rtl="0" fontAlgn="t"/>
                      <a:r>
                        <a:rPr lang="es-ES" sz="2000" b="0" i="0" u="none" strike="noStrike" baseline="0" dirty="0">
                          <a:solidFill>
                            <a:schemeClr val="tx2"/>
                          </a:solidFill>
                          <a:latin typeface="Riviera Nights" panose="020B0504000000000000" pitchFamily="34" charset="0"/>
                        </a:rPr>
                        <a:t>58</a:t>
                      </a:r>
                    </a:p>
                  </a:txBody>
                  <a:tcPr marL="6137" marR="6137" marT="6137" marB="0" anchor="ctr">
                    <a:lnL>
                      <a:noFill/>
                    </a:lnL>
                    <a:lnR>
                      <a:noFill/>
                    </a:lnR>
                    <a:lnT>
                      <a:noFill/>
                    </a:lnT>
                    <a:lnB>
                      <a:noFill/>
                    </a:lnB>
                    <a:solidFill>
                      <a:srgbClr val="E2E2DB"/>
                    </a:solidFill>
                  </a:tcPr>
                </a:tc>
                <a:tc>
                  <a:txBody>
                    <a:bodyPr/>
                    <a:lstStyle/>
                    <a:p>
                      <a:pPr algn="l" rtl="0" fontAlgn="t"/>
                      <a:r>
                        <a:rPr lang="es-ES_tradnl" sz="2000" b="0" i="0" u="none" strike="noStrike" baseline="0" dirty="0" err="1">
                          <a:solidFill>
                            <a:schemeClr val="tx2"/>
                          </a:solidFill>
                          <a:latin typeface="Riviera Nights" panose="020B0504000000000000" pitchFamily="34" charset="0"/>
                        </a:rPr>
                        <a:t>Brazil</a:t>
                      </a:r>
                      <a:endParaRPr lang="es-ES" sz="2000" b="0" i="0" u="none" strike="noStrike" baseline="0" dirty="0">
                        <a:solidFill>
                          <a:schemeClr val="tx2"/>
                        </a:solidFill>
                        <a:latin typeface="Riviera Nights" panose="020B0504000000000000" pitchFamily="34" charset="0"/>
                      </a:endParaRPr>
                    </a:p>
                  </a:txBody>
                  <a:tcPr marL="6137" marR="6137" marT="6137" marB="0" anchor="ctr">
                    <a:lnL>
                      <a:noFill/>
                    </a:lnL>
                    <a:lnR>
                      <a:noFill/>
                    </a:lnR>
                    <a:lnT>
                      <a:noFill/>
                    </a:lnT>
                    <a:lnB>
                      <a:noFill/>
                    </a:lnB>
                    <a:solidFill>
                      <a:srgbClr val="E2E2DB"/>
                    </a:solidFill>
                  </a:tcPr>
                </a:tc>
                <a:extLst>
                  <a:ext uri="{0D108BD9-81ED-4DB2-BD59-A6C34878D82A}">
                    <a16:rowId xmlns:a16="http://schemas.microsoft.com/office/drawing/2014/main" val="10009"/>
                  </a:ext>
                </a:extLst>
              </a:tr>
            </a:tbl>
          </a:graphicData>
        </a:graphic>
      </p:graphicFrame>
      <p:sp>
        <p:nvSpPr>
          <p:cNvPr id="18" name="Text Box 35">
            <a:extLst>
              <a:ext uri="{FF2B5EF4-FFF2-40B4-BE49-F238E27FC236}">
                <a16:creationId xmlns:a16="http://schemas.microsoft.com/office/drawing/2014/main" id="{4260BB68-44E8-174A-DB31-921F6BF2D68E}"/>
              </a:ext>
            </a:extLst>
          </p:cNvPr>
          <p:cNvSpPr txBox="1">
            <a:spLocks noChangeArrowheads="1"/>
          </p:cNvSpPr>
          <p:nvPr/>
        </p:nvSpPr>
        <p:spPr bwMode="auto">
          <a:xfrm>
            <a:off x="12478868" y="10952124"/>
            <a:ext cx="6743514" cy="400110"/>
          </a:xfrm>
          <a:prstGeom prst="rect">
            <a:avLst/>
          </a:prstGeom>
          <a:noFill/>
          <a:ln w="9525">
            <a:noFill/>
            <a:miter lim="800000"/>
            <a:headEnd/>
            <a:tailEnd/>
          </a:ln>
          <a:effectLst/>
        </p:spPr>
        <p:txBody>
          <a:bodyPr wrap="square">
            <a:spAutoFit/>
          </a:bodyPr>
          <a:lstStyle/>
          <a:p>
            <a:pPr>
              <a:spcBef>
                <a:spcPct val="50000"/>
              </a:spcBef>
            </a:pPr>
            <a:r>
              <a:rPr lang="en-GB" sz="2000" b="1" dirty="0">
                <a:solidFill>
                  <a:schemeClr val="tx1"/>
                </a:solidFill>
                <a:latin typeface="Kingfisher Display" panose="02000503080000020003" pitchFamily="50" charset="0"/>
              </a:rPr>
              <a:t>Source: Institute for Management Development</a:t>
            </a:r>
          </a:p>
        </p:txBody>
      </p:sp>
      <p:sp>
        <p:nvSpPr>
          <p:cNvPr id="19" name="Text Box 35">
            <a:extLst>
              <a:ext uri="{FF2B5EF4-FFF2-40B4-BE49-F238E27FC236}">
                <a16:creationId xmlns:a16="http://schemas.microsoft.com/office/drawing/2014/main" id="{BEF251DC-9709-5320-FA18-0F19DC6DF41A}"/>
              </a:ext>
            </a:extLst>
          </p:cNvPr>
          <p:cNvSpPr txBox="1">
            <a:spLocks noChangeArrowheads="1"/>
          </p:cNvSpPr>
          <p:nvPr/>
        </p:nvSpPr>
        <p:spPr bwMode="auto">
          <a:xfrm>
            <a:off x="6219822" y="10982902"/>
            <a:ext cx="4012367" cy="400110"/>
          </a:xfrm>
          <a:prstGeom prst="rect">
            <a:avLst/>
          </a:prstGeom>
          <a:noFill/>
          <a:ln w="9525">
            <a:noFill/>
            <a:miter lim="800000"/>
            <a:headEnd/>
            <a:tailEnd/>
          </a:ln>
          <a:effectLst/>
        </p:spPr>
        <p:txBody>
          <a:bodyPr wrap="square">
            <a:spAutoFit/>
          </a:bodyPr>
          <a:lstStyle/>
          <a:p>
            <a:pPr>
              <a:spcBef>
                <a:spcPct val="50000"/>
              </a:spcBef>
            </a:pPr>
            <a:r>
              <a:rPr lang="en-GB" sz="2000" b="1" dirty="0">
                <a:solidFill>
                  <a:schemeClr val="tx1"/>
                </a:solidFill>
                <a:latin typeface="Kingfisher Display" panose="02000503080000020003" pitchFamily="50" charset="0"/>
              </a:rPr>
              <a:t>Source: UNPD</a:t>
            </a:r>
            <a:endParaRPr lang="en-GB" sz="2000" dirty="0">
              <a:solidFill>
                <a:schemeClr val="tx1"/>
              </a:solidFill>
              <a:latin typeface="Kingfisher Display" panose="02000503080000020003" pitchFamily="50" charset="0"/>
            </a:endParaRPr>
          </a:p>
        </p:txBody>
      </p:sp>
    </p:spTree>
    <p:extLst>
      <p:ext uri="{BB962C8B-B14F-4D97-AF65-F5344CB8AC3E}">
        <p14:creationId xmlns:p14="http://schemas.microsoft.com/office/powerpoint/2010/main" val="239355347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23</a:t>
            </a:fld>
            <a:endParaRPr/>
          </a:p>
        </p:txBody>
      </p:sp>
      <p:sp>
        <p:nvSpPr>
          <p:cNvPr id="377" name="Marco Macroeconómico…"/>
          <p:cNvSpPr txBox="1">
            <a:spLocks noGrp="1"/>
          </p:cNvSpPr>
          <p:nvPr>
            <p:ph type="body" idx="22"/>
          </p:nvPr>
        </p:nvSpPr>
        <p:spPr>
          <a:xfrm>
            <a:off x="7344931" y="830822"/>
            <a:ext cx="9694140" cy="766685"/>
          </a:xfrm>
          <a:prstGeom prst="rect">
            <a:avLst/>
          </a:prstGeom>
        </p:spPr>
        <p:txBody>
          <a:bodyPr/>
          <a:lstStyle/>
          <a:p>
            <a:pPr defTabSz="825500">
              <a:lnSpc>
                <a:spcPct val="120000"/>
              </a:lnSpc>
              <a:spcBef>
                <a:spcPts val="1800"/>
              </a:spcBef>
              <a:defRPr spc="87">
                <a:solidFill>
                  <a:srgbClr val="373535"/>
                </a:solidFill>
                <a:latin typeface="Kingfisher-Display"/>
                <a:ea typeface="Kingfisher-Display"/>
                <a:cs typeface="Kingfisher-Display"/>
                <a:sym typeface="Kingfisher-Display"/>
              </a:defRPr>
            </a:pPr>
            <a:r>
              <a:rPr lang="es-CL" dirty="0"/>
              <a:t>SOVEREIGN RISK</a:t>
            </a:r>
            <a:endParaRPr dirty="0"/>
          </a:p>
        </p:txBody>
      </p:sp>
      <p:sp>
        <p:nvSpPr>
          <p:cNvPr id="379" name="Un Vistazo de Chile"/>
          <p:cNvSpPr txBox="1">
            <a:spLocks noGrp="1"/>
          </p:cNvSpPr>
          <p:nvPr>
            <p:ph type="body" idx="24"/>
          </p:nvPr>
        </p:nvSpPr>
        <p:spPr>
          <a:prstGeom prst="rect">
            <a:avLst/>
          </a:prstGeom>
        </p:spPr>
        <p:txBody>
          <a:bodyPr/>
          <a:lstStyle/>
          <a:p>
            <a:r>
              <a:rPr lang="es-CL" dirty="0" err="1"/>
              <a:t>Background</a:t>
            </a:r>
            <a:endParaRPr dirty="0"/>
          </a:p>
        </p:txBody>
      </p:sp>
      <p:sp>
        <p:nvSpPr>
          <p:cNvPr id="380"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8" name="21 Tabla">
            <a:extLst>
              <a:ext uri="{FF2B5EF4-FFF2-40B4-BE49-F238E27FC236}">
                <a16:creationId xmlns:a16="http://schemas.microsoft.com/office/drawing/2014/main" id="{D44BEB15-51BE-C474-520A-DB70217547D4}"/>
              </a:ext>
            </a:extLst>
          </p:cNvPr>
          <p:cNvGraphicFramePr>
            <a:graphicFrameLocks noGrp="1"/>
          </p:cNvGraphicFramePr>
          <p:nvPr>
            <p:extLst>
              <p:ext uri="{D42A27DB-BD31-4B8C-83A1-F6EECF244321}">
                <p14:modId xmlns:p14="http://schemas.microsoft.com/office/powerpoint/2010/main" val="2815500163"/>
              </p:ext>
            </p:extLst>
          </p:nvPr>
        </p:nvGraphicFramePr>
        <p:xfrm>
          <a:off x="6258560" y="2798689"/>
          <a:ext cx="12579580" cy="8336669"/>
        </p:xfrm>
        <a:graphic>
          <a:graphicData uri="http://schemas.openxmlformats.org/drawingml/2006/table">
            <a:tbl>
              <a:tblPr>
                <a:effectLst>
                  <a:innerShdw blurRad="63500" dist="50800" dir="2700000">
                    <a:prstClr val="black">
                      <a:alpha val="50000"/>
                    </a:prstClr>
                  </a:innerShdw>
                </a:effectLst>
              </a:tblPr>
              <a:tblGrid>
                <a:gridCol w="5452633">
                  <a:extLst>
                    <a:ext uri="{9D8B030D-6E8A-4147-A177-3AD203B41FA5}">
                      <a16:colId xmlns:a16="http://schemas.microsoft.com/office/drawing/2014/main" val="20000"/>
                    </a:ext>
                  </a:extLst>
                </a:gridCol>
                <a:gridCol w="7126947">
                  <a:extLst>
                    <a:ext uri="{9D8B030D-6E8A-4147-A177-3AD203B41FA5}">
                      <a16:colId xmlns:a16="http://schemas.microsoft.com/office/drawing/2014/main" val="20001"/>
                    </a:ext>
                  </a:extLst>
                </a:gridCol>
              </a:tblGrid>
              <a:tr h="1660304">
                <a:tc gridSpan="2">
                  <a:txBody>
                    <a:bodyPr/>
                    <a:lstStyle/>
                    <a:p>
                      <a:pPr algn="ctr" rtl="0" fontAlgn="t"/>
                      <a:r>
                        <a:rPr lang="es-ES" sz="2800" b="1" i="0" u="none" strike="noStrike" baseline="0" dirty="0" err="1">
                          <a:solidFill>
                            <a:schemeClr val="tx2"/>
                          </a:solidFill>
                          <a:latin typeface="Kingfisher Display" panose="02000503080000020003" pitchFamily="50" charset="0"/>
                        </a:rPr>
                        <a:t>Chile’s</a:t>
                      </a:r>
                      <a:r>
                        <a:rPr lang="es-ES" sz="2800" b="1" i="0" u="none" strike="noStrike" baseline="0" dirty="0">
                          <a:solidFill>
                            <a:schemeClr val="tx2"/>
                          </a:solidFill>
                          <a:latin typeface="Kingfisher Display" panose="02000503080000020003" pitchFamily="50" charset="0"/>
                        </a:rPr>
                        <a:t> </a:t>
                      </a:r>
                      <a:r>
                        <a:rPr lang="es-ES" sz="2800" b="1" i="0" u="none" strike="noStrike" baseline="0" dirty="0" err="1">
                          <a:solidFill>
                            <a:schemeClr val="tx2"/>
                          </a:solidFill>
                          <a:latin typeface="Kingfisher Display" panose="02000503080000020003" pitchFamily="50" charset="0"/>
                        </a:rPr>
                        <a:t>Sovereign</a:t>
                      </a:r>
                      <a:r>
                        <a:rPr lang="es-ES" sz="2800" b="1" i="0" u="none" strike="noStrike" baseline="0" dirty="0">
                          <a:solidFill>
                            <a:schemeClr val="tx2"/>
                          </a:solidFill>
                          <a:latin typeface="Kingfisher Display" panose="02000503080000020003" pitchFamily="50" charset="0"/>
                        </a:rPr>
                        <a:t> Ratings</a:t>
                      </a:r>
                    </a:p>
                  </a:txBody>
                  <a:tcPr marL="5385" marR="5385" marT="5385" marB="0">
                    <a:lnL>
                      <a:noFill/>
                    </a:lnL>
                    <a:lnR>
                      <a:noFill/>
                    </a:lnR>
                    <a:lnT>
                      <a:noFill/>
                    </a:lnT>
                    <a:lnB>
                      <a:noFill/>
                    </a:lnB>
                    <a:solidFill>
                      <a:srgbClr val="C1B69C"/>
                    </a:solidFill>
                  </a:tcPr>
                </a:tc>
                <a:tc hMerge="1">
                  <a:txBody>
                    <a:bodyPr/>
                    <a:lstStyle/>
                    <a:p>
                      <a:endParaRPr lang="es-ES"/>
                    </a:p>
                  </a:txBody>
                  <a:tcPr/>
                </a:tc>
                <a:extLst>
                  <a:ext uri="{0D108BD9-81ED-4DB2-BD59-A6C34878D82A}">
                    <a16:rowId xmlns:a16="http://schemas.microsoft.com/office/drawing/2014/main" val="10000"/>
                  </a:ext>
                </a:extLst>
              </a:tr>
              <a:tr h="1335273">
                <a:tc gridSpan="2">
                  <a:txBody>
                    <a:bodyPr/>
                    <a:lstStyle/>
                    <a:p>
                      <a:pPr algn="ctr" rtl="0" fontAlgn="t"/>
                      <a:r>
                        <a:rPr lang="es-ES" sz="2800" b="0" i="0" u="none" strike="noStrike" baseline="0" dirty="0">
                          <a:solidFill>
                            <a:schemeClr val="tx2"/>
                          </a:solidFill>
                          <a:latin typeface="Kingfisher Display" panose="02000503080000020003" pitchFamily="50" charset="0"/>
                        </a:rPr>
                        <a:t>(August 2025) </a:t>
                      </a:r>
                    </a:p>
                  </a:txBody>
                  <a:tcPr marL="5385" marR="5385" marT="5385" marB="0">
                    <a:lnL>
                      <a:noFill/>
                    </a:lnL>
                    <a:lnR>
                      <a:noFill/>
                    </a:lnR>
                    <a:lnT>
                      <a:noFill/>
                    </a:lnT>
                    <a:lnB>
                      <a:noFill/>
                    </a:lnB>
                    <a:solidFill>
                      <a:srgbClr val="C1B69C"/>
                    </a:solidFill>
                  </a:tcPr>
                </a:tc>
                <a:tc hMerge="1">
                  <a:txBody>
                    <a:bodyPr/>
                    <a:lstStyle/>
                    <a:p>
                      <a:endParaRPr lang="es-ES"/>
                    </a:p>
                  </a:txBody>
                  <a:tcPr/>
                </a:tc>
                <a:extLst>
                  <a:ext uri="{0D108BD9-81ED-4DB2-BD59-A6C34878D82A}">
                    <a16:rowId xmlns:a16="http://schemas.microsoft.com/office/drawing/2014/main" val="10001"/>
                  </a:ext>
                </a:extLst>
              </a:tr>
              <a:tr h="1335273">
                <a:tc>
                  <a:txBody>
                    <a:bodyPr/>
                    <a:lstStyle/>
                    <a:p>
                      <a:pPr algn="l" rtl="0" fontAlgn="t"/>
                      <a:r>
                        <a:rPr lang="es-ES" sz="2000" b="0" i="0" u="none" strike="noStrike" baseline="0" dirty="0">
                          <a:solidFill>
                            <a:schemeClr val="tx2"/>
                          </a:solidFill>
                          <a:latin typeface="Riviera Nights" panose="020B0504000000000000" pitchFamily="34" charset="0"/>
                        </a:rPr>
                        <a:t>Fitch Ratings </a:t>
                      </a:r>
                    </a:p>
                  </a:txBody>
                  <a:tcPr marL="5385" marR="5385" marT="5385" marB="0" anchor="ctr">
                    <a:lnL>
                      <a:noFill/>
                    </a:lnL>
                    <a:lnR>
                      <a:noFill/>
                    </a:lnR>
                    <a:lnT>
                      <a:noFill/>
                    </a:lnT>
                    <a:lnB>
                      <a:noFill/>
                    </a:lnB>
                    <a:solidFill>
                      <a:srgbClr val="E2E2DB"/>
                    </a:solidFill>
                  </a:tcPr>
                </a:tc>
                <a:tc>
                  <a:txBody>
                    <a:bodyPr/>
                    <a:lstStyle/>
                    <a:p>
                      <a:pPr algn="ctr" rtl="0" fontAlgn="t"/>
                      <a:r>
                        <a:rPr lang="es-ES" sz="2000" b="0" i="0" u="none" strike="noStrike" baseline="0" dirty="0">
                          <a:solidFill>
                            <a:schemeClr val="tx2"/>
                          </a:solidFill>
                          <a:latin typeface="Riviera Nights" panose="020B0504000000000000" pitchFamily="34" charset="0"/>
                        </a:rPr>
                        <a:t>A-</a:t>
                      </a:r>
                    </a:p>
                    <a:p>
                      <a:pPr algn="ctr" rtl="0" fontAlgn="t"/>
                      <a:r>
                        <a:rPr lang="es-CL" sz="2000" b="0" i="0" u="none" strike="noStrike" baseline="0" dirty="0">
                          <a:solidFill>
                            <a:schemeClr val="tx2"/>
                          </a:solidFill>
                          <a:latin typeface="Riviera Nights" panose="020B0504000000000000" pitchFamily="34" charset="0"/>
                        </a:rPr>
                        <a:t>(</a:t>
                      </a:r>
                      <a:r>
                        <a:rPr lang="es-CL" sz="2000" b="0" i="0" u="none" strike="noStrike" baseline="0" dirty="0" err="1">
                          <a:solidFill>
                            <a:schemeClr val="tx2"/>
                          </a:solidFill>
                          <a:latin typeface="Riviera Nights" panose="020B0504000000000000" pitchFamily="34" charset="0"/>
                        </a:rPr>
                        <a:t>stable</a:t>
                      </a:r>
                      <a:r>
                        <a:rPr lang="es-CL" sz="2000" b="0" i="0" u="none" strike="noStrike" baseline="0" dirty="0">
                          <a:solidFill>
                            <a:schemeClr val="tx2"/>
                          </a:solidFill>
                          <a:latin typeface="Riviera Nights" panose="020B0504000000000000" pitchFamily="34" charset="0"/>
                        </a:rPr>
                        <a:t>)</a:t>
                      </a:r>
                      <a:endParaRPr lang="es-ES" sz="2000" b="0" i="0" u="none" strike="noStrike" baseline="0" dirty="0">
                        <a:solidFill>
                          <a:schemeClr val="tx2"/>
                        </a:solidFill>
                        <a:latin typeface="Riviera Nights" panose="020B0504000000000000" pitchFamily="34" charset="0"/>
                      </a:endParaRPr>
                    </a:p>
                  </a:txBody>
                  <a:tcPr marL="5385" marR="5385" marT="5385" marB="0" anchor="ctr">
                    <a:lnL>
                      <a:noFill/>
                    </a:lnL>
                    <a:lnR>
                      <a:noFill/>
                    </a:lnR>
                    <a:lnT>
                      <a:noFill/>
                    </a:lnT>
                    <a:lnB>
                      <a:noFill/>
                    </a:lnB>
                    <a:solidFill>
                      <a:srgbClr val="E2E2DB"/>
                    </a:solidFill>
                  </a:tcPr>
                </a:tc>
                <a:extLst>
                  <a:ext uri="{0D108BD9-81ED-4DB2-BD59-A6C34878D82A}">
                    <a16:rowId xmlns:a16="http://schemas.microsoft.com/office/drawing/2014/main" val="10002"/>
                  </a:ext>
                </a:extLst>
              </a:tr>
              <a:tr h="1335273">
                <a:tc>
                  <a:txBody>
                    <a:bodyPr/>
                    <a:lstStyle/>
                    <a:p>
                      <a:pPr algn="l" rtl="0" fontAlgn="t"/>
                      <a:r>
                        <a:rPr lang="es-ES" sz="2000" b="0" i="0" u="none" strike="noStrike" baseline="0" dirty="0">
                          <a:solidFill>
                            <a:schemeClr val="tx2"/>
                          </a:solidFill>
                          <a:latin typeface="Riviera Nights" panose="020B0504000000000000" pitchFamily="34" charset="0"/>
                        </a:rPr>
                        <a:t>S&amp;P Global Ratings</a:t>
                      </a:r>
                    </a:p>
                  </a:txBody>
                  <a:tcPr marL="5385" marR="5385" marT="5385" marB="0" anchor="ctr">
                    <a:lnL>
                      <a:noFill/>
                    </a:lnL>
                    <a:lnR>
                      <a:noFill/>
                    </a:lnR>
                    <a:lnT>
                      <a:noFill/>
                    </a:lnT>
                    <a:lnB>
                      <a:noFill/>
                    </a:lnB>
                    <a:solidFill>
                      <a:srgbClr val="E2E2DB"/>
                    </a:solidFill>
                  </a:tcPr>
                </a:tc>
                <a:tc>
                  <a:txBody>
                    <a:bodyPr/>
                    <a:lstStyle/>
                    <a:p>
                      <a:pPr algn="ctr" rtl="0" fontAlgn="t"/>
                      <a:r>
                        <a:rPr lang="es-ES" sz="2000" b="0" i="0" u="none" strike="noStrike" baseline="0" dirty="0">
                          <a:solidFill>
                            <a:schemeClr val="tx2"/>
                          </a:solidFill>
                          <a:latin typeface="Riviera Nights" panose="020B0504000000000000" pitchFamily="34" charset="0"/>
                        </a:rPr>
                        <a:t>A</a:t>
                      </a:r>
                    </a:p>
                    <a:p>
                      <a:pPr algn="ctr" rtl="0" fontAlgn="t"/>
                      <a:r>
                        <a:rPr lang="es-CL" sz="2000" b="0" i="0" u="none" strike="noStrike" baseline="0" dirty="0">
                          <a:solidFill>
                            <a:schemeClr val="tx2"/>
                          </a:solidFill>
                          <a:latin typeface="Riviera Nights" panose="020B0504000000000000" pitchFamily="34" charset="0"/>
                        </a:rPr>
                        <a:t>(</a:t>
                      </a:r>
                      <a:r>
                        <a:rPr lang="es-CL" sz="2000" b="0" i="0" u="none" strike="noStrike" baseline="0" dirty="0" err="1">
                          <a:solidFill>
                            <a:schemeClr val="tx2"/>
                          </a:solidFill>
                          <a:latin typeface="Riviera Nights" panose="020B0504000000000000" pitchFamily="34" charset="0"/>
                        </a:rPr>
                        <a:t>Stable</a:t>
                      </a:r>
                      <a:r>
                        <a:rPr lang="es-CL" sz="2000" b="0" i="0" u="none" strike="noStrike" baseline="0" dirty="0">
                          <a:solidFill>
                            <a:schemeClr val="tx2"/>
                          </a:solidFill>
                          <a:latin typeface="Riviera Nights" panose="020B0504000000000000" pitchFamily="34" charset="0"/>
                        </a:rPr>
                        <a:t>)</a:t>
                      </a:r>
                      <a:endParaRPr lang="es-ES" sz="2000" b="0" i="0" u="none" strike="noStrike" baseline="0" dirty="0">
                        <a:solidFill>
                          <a:schemeClr val="tx2"/>
                        </a:solidFill>
                        <a:latin typeface="Riviera Nights" panose="020B0504000000000000" pitchFamily="34" charset="0"/>
                      </a:endParaRPr>
                    </a:p>
                  </a:txBody>
                  <a:tcPr marL="5385" marR="5385" marT="5385" marB="0" anchor="ctr">
                    <a:lnL>
                      <a:noFill/>
                    </a:lnL>
                    <a:lnR>
                      <a:noFill/>
                    </a:lnR>
                    <a:lnT>
                      <a:noFill/>
                    </a:lnT>
                    <a:lnB>
                      <a:noFill/>
                    </a:lnB>
                    <a:solidFill>
                      <a:srgbClr val="E2E2DB"/>
                    </a:solidFill>
                  </a:tcPr>
                </a:tc>
                <a:extLst>
                  <a:ext uri="{0D108BD9-81ED-4DB2-BD59-A6C34878D82A}">
                    <a16:rowId xmlns:a16="http://schemas.microsoft.com/office/drawing/2014/main" val="10003"/>
                  </a:ext>
                </a:extLst>
              </a:tr>
              <a:tr h="1335273">
                <a:tc>
                  <a:txBody>
                    <a:bodyPr/>
                    <a:lstStyle/>
                    <a:p>
                      <a:pPr algn="l" rtl="0" fontAlgn="t"/>
                      <a:r>
                        <a:rPr lang="es-ES" sz="2000" b="0" i="0" u="none" strike="noStrike" baseline="0" dirty="0">
                          <a:solidFill>
                            <a:schemeClr val="tx2"/>
                          </a:solidFill>
                          <a:latin typeface="Riviera Nights" panose="020B0504000000000000" pitchFamily="34" charset="0"/>
                        </a:rPr>
                        <a:t>Moody’s </a:t>
                      </a:r>
                    </a:p>
                  </a:txBody>
                  <a:tcPr marL="5385" marR="5385" marT="5385" marB="0" anchor="ctr">
                    <a:lnL>
                      <a:noFill/>
                    </a:lnL>
                    <a:lnR>
                      <a:noFill/>
                    </a:lnR>
                    <a:lnT>
                      <a:noFill/>
                    </a:lnT>
                    <a:lnB>
                      <a:noFill/>
                    </a:lnB>
                    <a:solidFill>
                      <a:srgbClr val="E2E2DB"/>
                    </a:solidFill>
                  </a:tcPr>
                </a:tc>
                <a:tc>
                  <a:txBody>
                    <a:bodyPr/>
                    <a:lstStyle/>
                    <a:p>
                      <a:pPr algn="ctr" rtl="0" fontAlgn="t"/>
                      <a:r>
                        <a:rPr lang="es-ES" sz="2000" b="0" i="0" u="none" strike="noStrike" baseline="0" dirty="0">
                          <a:solidFill>
                            <a:schemeClr val="tx2"/>
                          </a:solidFill>
                          <a:latin typeface="Riviera Nights" panose="020B0504000000000000" pitchFamily="34" charset="0"/>
                        </a:rPr>
                        <a:t>A2</a:t>
                      </a:r>
                    </a:p>
                    <a:p>
                      <a:pPr algn="ctr" rtl="0" fontAlgn="t"/>
                      <a:r>
                        <a:rPr lang="es-CL" sz="2000" b="0" i="0" u="none" strike="noStrike" baseline="0" dirty="0">
                          <a:solidFill>
                            <a:schemeClr val="tx2"/>
                          </a:solidFill>
                          <a:latin typeface="Riviera Nights" panose="020B0504000000000000" pitchFamily="34" charset="0"/>
                        </a:rPr>
                        <a:t>(</a:t>
                      </a:r>
                      <a:r>
                        <a:rPr lang="es-CL" sz="2000" b="0" i="0" u="none" strike="noStrike" baseline="0" dirty="0" err="1">
                          <a:solidFill>
                            <a:schemeClr val="tx2"/>
                          </a:solidFill>
                          <a:latin typeface="Riviera Nights" panose="020B0504000000000000" pitchFamily="34" charset="0"/>
                        </a:rPr>
                        <a:t>Stable</a:t>
                      </a:r>
                      <a:r>
                        <a:rPr lang="es-CL" sz="2000" b="0" i="0" u="none" strike="noStrike" baseline="0" dirty="0">
                          <a:solidFill>
                            <a:schemeClr val="tx2"/>
                          </a:solidFill>
                          <a:latin typeface="Riviera Nights" panose="020B0504000000000000" pitchFamily="34" charset="0"/>
                        </a:rPr>
                        <a:t>)</a:t>
                      </a:r>
                      <a:endParaRPr lang="es-ES" sz="2000" b="0" i="0" u="none" strike="noStrike" baseline="0" dirty="0">
                        <a:solidFill>
                          <a:schemeClr val="tx2"/>
                        </a:solidFill>
                        <a:latin typeface="Riviera Nights" panose="020B0504000000000000" pitchFamily="34" charset="0"/>
                      </a:endParaRPr>
                    </a:p>
                  </a:txBody>
                  <a:tcPr marL="5385" marR="5385" marT="5385" marB="0" anchor="ctr">
                    <a:lnL>
                      <a:noFill/>
                    </a:lnL>
                    <a:lnR>
                      <a:noFill/>
                    </a:lnR>
                    <a:lnT>
                      <a:noFill/>
                    </a:lnT>
                    <a:lnB>
                      <a:noFill/>
                    </a:lnB>
                    <a:solidFill>
                      <a:srgbClr val="E2E2DB"/>
                    </a:solidFill>
                  </a:tcPr>
                </a:tc>
                <a:extLst>
                  <a:ext uri="{0D108BD9-81ED-4DB2-BD59-A6C34878D82A}">
                    <a16:rowId xmlns:a16="http://schemas.microsoft.com/office/drawing/2014/main" val="10004"/>
                  </a:ext>
                </a:extLst>
              </a:tr>
              <a:tr h="1335273">
                <a:tc>
                  <a:txBody>
                    <a:bodyPr/>
                    <a:lstStyle/>
                    <a:p>
                      <a:pPr algn="l" rtl="0" fontAlgn="t"/>
                      <a:r>
                        <a:rPr lang="es-ES" sz="2000" b="0" i="0" u="none" strike="noStrike" baseline="0" dirty="0">
                          <a:solidFill>
                            <a:schemeClr val="tx2"/>
                          </a:solidFill>
                          <a:latin typeface="Riviera Nights" panose="020B0504000000000000" pitchFamily="34" charset="0"/>
                        </a:rPr>
                        <a:t>JCR</a:t>
                      </a:r>
                    </a:p>
                  </a:txBody>
                  <a:tcPr marL="5385" marR="5385" marT="5385" marB="0" anchor="ctr">
                    <a:lnL>
                      <a:noFill/>
                    </a:lnL>
                    <a:lnR>
                      <a:noFill/>
                    </a:lnR>
                    <a:lnT>
                      <a:noFill/>
                    </a:lnT>
                    <a:lnB>
                      <a:noFill/>
                    </a:lnB>
                    <a:solidFill>
                      <a:srgbClr val="E2E2DB"/>
                    </a:solidFill>
                  </a:tcPr>
                </a:tc>
                <a:tc>
                  <a:txBody>
                    <a:bodyPr/>
                    <a:lstStyle/>
                    <a:p>
                      <a:pPr algn="ctr" rtl="0" fontAlgn="t"/>
                      <a:r>
                        <a:rPr lang="es-ES" sz="2000" b="0" i="0" u="none" strike="noStrike" baseline="0" dirty="0">
                          <a:solidFill>
                            <a:schemeClr val="tx2"/>
                          </a:solidFill>
                          <a:latin typeface="Riviera Nights" panose="020B0504000000000000" pitchFamily="34" charset="0"/>
                        </a:rPr>
                        <a:t>AA-</a:t>
                      </a:r>
                    </a:p>
                    <a:p>
                      <a:pPr algn="ctr" rtl="0" fontAlgn="t"/>
                      <a:r>
                        <a:rPr lang="es-ES" sz="2000" b="0" i="0" u="none" strike="noStrike" baseline="0" dirty="0">
                          <a:solidFill>
                            <a:schemeClr val="tx2"/>
                          </a:solidFill>
                          <a:latin typeface="Riviera Nights" panose="020B0504000000000000" pitchFamily="34" charset="0"/>
                        </a:rPr>
                        <a:t>(</a:t>
                      </a:r>
                      <a:r>
                        <a:rPr lang="es-ES" sz="2000" b="0" i="0" u="none" strike="noStrike" baseline="0" dirty="0" err="1">
                          <a:solidFill>
                            <a:schemeClr val="tx2"/>
                          </a:solidFill>
                          <a:latin typeface="Riviera Nights" panose="020B0504000000000000" pitchFamily="34" charset="0"/>
                        </a:rPr>
                        <a:t>stable</a:t>
                      </a:r>
                      <a:r>
                        <a:rPr lang="es-ES" sz="2000" b="0" i="0" u="none" strike="noStrike" baseline="0" dirty="0">
                          <a:solidFill>
                            <a:schemeClr val="tx2"/>
                          </a:solidFill>
                          <a:latin typeface="Riviera Nights" panose="020B0504000000000000" pitchFamily="34" charset="0"/>
                        </a:rPr>
                        <a:t>)</a:t>
                      </a:r>
                    </a:p>
                  </a:txBody>
                  <a:tcPr marL="5385" marR="5385" marT="5385" marB="0" anchor="ctr">
                    <a:lnL>
                      <a:noFill/>
                    </a:lnL>
                    <a:lnR>
                      <a:noFill/>
                    </a:lnR>
                    <a:lnT>
                      <a:noFill/>
                    </a:lnT>
                    <a:lnB>
                      <a:noFill/>
                    </a:lnB>
                    <a:solidFill>
                      <a:srgbClr val="E2E2DB"/>
                    </a:solidFill>
                  </a:tcPr>
                </a:tc>
                <a:extLst>
                  <a:ext uri="{0D108BD9-81ED-4DB2-BD59-A6C34878D82A}">
                    <a16:rowId xmlns:a16="http://schemas.microsoft.com/office/drawing/2014/main" val="1233296801"/>
                  </a:ext>
                </a:extLst>
              </a:tr>
            </a:tbl>
          </a:graphicData>
        </a:graphic>
      </p:graphicFrame>
    </p:spTree>
    <p:extLst>
      <p:ext uri="{BB962C8B-B14F-4D97-AF65-F5344CB8AC3E}">
        <p14:creationId xmlns:p14="http://schemas.microsoft.com/office/powerpoint/2010/main" val="122661795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p>
            <a:fld id="{86CB4B4D-7CA3-9044-876B-883B54F8677D}" type="slidenum">
              <a:rPr/>
              <a:t>24</a:t>
            </a:fld>
            <a:endParaRPr/>
          </a:p>
        </p:txBody>
      </p:sp>
      <p:sp>
        <p:nvSpPr>
          <p:cNvPr id="377" name="Marco Macroeconómico…"/>
          <p:cNvSpPr txBox="1">
            <a:spLocks noGrp="1"/>
          </p:cNvSpPr>
          <p:nvPr>
            <p:ph type="body" idx="22"/>
          </p:nvPr>
        </p:nvSpPr>
        <p:spPr>
          <a:xfrm>
            <a:off x="7344931" y="830822"/>
            <a:ext cx="9694140" cy="1579215"/>
          </a:xfrm>
          <a:prstGeom prst="rect">
            <a:avLst/>
          </a:prstGeom>
        </p:spPr>
        <p:txBody>
          <a:bodyPr/>
          <a:lstStyle/>
          <a:p>
            <a:pPr defTabSz="825500">
              <a:lnSpc>
                <a:spcPct val="120000"/>
              </a:lnSpc>
              <a:spcBef>
                <a:spcPts val="1800"/>
              </a:spcBef>
              <a:defRPr spc="87">
                <a:solidFill>
                  <a:srgbClr val="373535"/>
                </a:solidFill>
                <a:latin typeface="Kingfisher-Display"/>
                <a:ea typeface="Kingfisher-Display"/>
                <a:cs typeface="Kingfisher-Display"/>
                <a:sym typeface="Kingfisher-Display"/>
              </a:defRPr>
            </a:pPr>
            <a:r>
              <a:rPr lang="es-CL" dirty="0"/>
              <a:t>International </a:t>
            </a:r>
            <a:r>
              <a:rPr lang="es-CL" dirty="0" err="1"/>
              <a:t>Trade</a:t>
            </a:r>
            <a:br>
              <a:rPr lang="es-CL" dirty="0"/>
            </a:br>
            <a:endParaRPr lang="es-CL" dirty="0"/>
          </a:p>
        </p:txBody>
      </p:sp>
      <p:sp>
        <p:nvSpPr>
          <p:cNvPr id="379" name="Un Vistazo de Chile"/>
          <p:cNvSpPr txBox="1">
            <a:spLocks noGrp="1"/>
          </p:cNvSpPr>
          <p:nvPr>
            <p:ph type="body" idx="24"/>
          </p:nvPr>
        </p:nvSpPr>
        <p:spPr>
          <a:prstGeom prst="rect">
            <a:avLst/>
          </a:prstGeom>
        </p:spPr>
        <p:txBody>
          <a:bodyPr/>
          <a:lstStyle/>
          <a:p>
            <a:r>
              <a:rPr lang="es-CL" dirty="0" err="1"/>
              <a:t>Background</a:t>
            </a:r>
            <a:endParaRPr dirty="0"/>
          </a:p>
        </p:txBody>
      </p:sp>
      <p:sp>
        <p:nvSpPr>
          <p:cNvPr id="380" name="A Creative Agency for…"/>
          <p:cNvSpPr txBox="1"/>
          <p:nvPr/>
        </p:nvSpPr>
        <p:spPr>
          <a:xfrm>
            <a:off x="28037823" y="867417"/>
            <a:ext cx="5799315" cy="1548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sp>
        <p:nvSpPr>
          <p:cNvPr id="3" name="Marcador de texto 2">
            <a:extLst>
              <a:ext uri="{FF2B5EF4-FFF2-40B4-BE49-F238E27FC236}">
                <a16:creationId xmlns:a16="http://schemas.microsoft.com/office/drawing/2014/main" id="{AABDC8F8-32F0-1084-69E9-F2B8CB85484E}"/>
              </a:ext>
            </a:extLst>
          </p:cNvPr>
          <p:cNvSpPr>
            <a:spLocks noGrp="1"/>
          </p:cNvSpPr>
          <p:nvPr>
            <p:ph type="body" sz="quarter" idx="21"/>
          </p:nvPr>
        </p:nvSpPr>
        <p:spPr>
          <a:xfrm>
            <a:off x="8787006" y="12360989"/>
            <a:ext cx="7100508" cy="313612"/>
          </a:xfrm>
        </p:spPr>
        <p:txBody>
          <a:bodyPr/>
          <a:lstStyle/>
          <a:p>
            <a:r>
              <a:rPr lang="en-US" dirty="0"/>
              <a:t>Source: Central Bank of Chile</a:t>
            </a:r>
            <a:r>
              <a:rPr lang="es-CL" dirty="0"/>
              <a:t>.</a:t>
            </a:r>
            <a:endParaRPr lang="en-US" dirty="0"/>
          </a:p>
        </p:txBody>
      </p:sp>
      <p:graphicFrame>
        <p:nvGraphicFramePr>
          <p:cNvPr id="11" name="74 Marcador de tabla">
            <a:extLst>
              <a:ext uri="{FF2B5EF4-FFF2-40B4-BE49-F238E27FC236}">
                <a16:creationId xmlns:a16="http://schemas.microsoft.com/office/drawing/2014/main" id="{A993A0EC-674F-B3CE-B55B-A693802BD74A}"/>
              </a:ext>
            </a:extLst>
          </p:cNvPr>
          <p:cNvGraphicFramePr>
            <a:graphicFrameLocks/>
          </p:cNvGraphicFramePr>
          <p:nvPr>
            <p:extLst>
              <p:ext uri="{D42A27DB-BD31-4B8C-83A1-F6EECF244321}">
                <p14:modId xmlns:p14="http://schemas.microsoft.com/office/powerpoint/2010/main" val="3430730334"/>
              </p:ext>
            </p:extLst>
          </p:nvPr>
        </p:nvGraphicFramePr>
        <p:xfrm>
          <a:off x="1612669" y="10853500"/>
          <a:ext cx="20084595" cy="1205830"/>
        </p:xfrm>
        <a:graphic>
          <a:graphicData uri="http://schemas.openxmlformats.org/drawingml/2006/table">
            <a:tbl>
              <a:tblPr>
                <a:effectLst>
                  <a:outerShdw blurRad="50800" dist="38100" dir="2700000" algn="tl" rotWithShape="0">
                    <a:prstClr val="black">
                      <a:alpha val="40000"/>
                    </a:prstClr>
                  </a:outerShdw>
                </a:effectLst>
              </a:tblPr>
              <a:tblGrid>
                <a:gridCol w="1866645">
                  <a:extLst>
                    <a:ext uri="{9D8B030D-6E8A-4147-A177-3AD203B41FA5}">
                      <a16:colId xmlns:a16="http://schemas.microsoft.com/office/drawing/2014/main" val="20000"/>
                    </a:ext>
                  </a:extLst>
                </a:gridCol>
                <a:gridCol w="1821795">
                  <a:extLst>
                    <a:ext uri="{9D8B030D-6E8A-4147-A177-3AD203B41FA5}">
                      <a16:colId xmlns:a16="http://schemas.microsoft.com/office/drawing/2014/main" val="20008"/>
                    </a:ext>
                  </a:extLst>
                </a:gridCol>
                <a:gridCol w="1821795">
                  <a:extLst>
                    <a:ext uri="{9D8B030D-6E8A-4147-A177-3AD203B41FA5}">
                      <a16:colId xmlns:a16="http://schemas.microsoft.com/office/drawing/2014/main" val="20009"/>
                    </a:ext>
                  </a:extLst>
                </a:gridCol>
                <a:gridCol w="1821795">
                  <a:extLst>
                    <a:ext uri="{9D8B030D-6E8A-4147-A177-3AD203B41FA5}">
                      <a16:colId xmlns:a16="http://schemas.microsoft.com/office/drawing/2014/main" val="20010"/>
                    </a:ext>
                  </a:extLst>
                </a:gridCol>
                <a:gridCol w="1821795">
                  <a:extLst>
                    <a:ext uri="{9D8B030D-6E8A-4147-A177-3AD203B41FA5}">
                      <a16:colId xmlns:a16="http://schemas.microsoft.com/office/drawing/2014/main" val="4180584536"/>
                    </a:ext>
                  </a:extLst>
                </a:gridCol>
                <a:gridCol w="1821795">
                  <a:extLst>
                    <a:ext uri="{9D8B030D-6E8A-4147-A177-3AD203B41FA5}">
                      <a16:colId xmlns:a16="http://schemas.microsoft.com/office/drawing/2014/main" val="1119545439"/>
                    </a:ext>
                  </a:extLst>
                </a:gridCol>
                <a:gridCol w="1821795">
                  <a:extLst>
                    <a:ext uri="{9D8B030D-6E8A-4147-A177-3AD203B41FA5}">
                      <a16:colId xmlns:a16="http://schemas.microsoft.com/office/drawing/2014/main" val="2060734232"/>
                    </a:ext>
                  </a:extLst>
                </a:gridCol>
                <a:gridCol w="1821795">
                  <a:extLst>
                    <a:ext uri="{9D8B030D-6E8A-4147-A177-3AD203B41FA5}">
                      <a16:colId xmlns:a16="http://schemas.microsoft.com/office/drawing/2014/main" val="1596727897"/>
                    </a:ext>
                  </a:extLst>
                </a:gridCol>
                <a:gridCol w="1821795">
                  <a:extLst>
                    <a:ext uri="{9D8B030D-6E8A-4147-A177-3AD203B41FA5}">
                      <a16:colId xmlns:a16="http://schemas.microsoft.com/office/drawing/2014/main" val="2498845005"/>
                    </a:ext>
                  </a:extLst>
                </a:gridCol>
                <a:gridCol w="1821795">
                  <a:extLst>
                    <a:ext uri="{9D8B030D-6E8A-4147-A177-3AD203B41FA5}">
                      <a16:colId xmlns:a16="http://schemas.microsoft.com/office/drawing/2014/main" val="2021666192"/>
                    </a:ext>
                  </a:extLst>
                </a:gridCol>
                <a:gridCol w="1821795">
                  <a:extLst>
                    <a:ext uri="{9D8B030D-6E8A-4147-A177-3AD203B41FA5}">
                      <a16:colId xmlns:a16="http://schemas.microsoft.com/office/drawing/2014/main" val="700575934"/>
                    </a:ext>
                  </a:extLst>
                </a:gridCol>
              </a:tblGrid>
              <a:tr h="376193">
                <a:tc>
                  <a:txBody>
                    <a:bodyPr/>
                    <a:lstStyle/>
                    <a:p>
                      <a:pPr algn="l" fontAlgn="t"/>
                      <a:r>
                        <a:rPr lang="es-ES" sz="1400" b="0" i="0" u="none" strike="noStrike" baseline="0" dirty="0">
                          <a:solidFill>
                            <a:srgbClr val="000000"/>
                          </a:solidFill>
                          <a:latin typeface="Riviera Nights" panose="020B0504000000000000" pitchFamily="34" charset="0"/>
                        </a:rPr>
                        <a:t> </a:t>
                      </a:r>
                    </a:p>
                  </a:txBody>
                  <a:tcPr marL="9352" marR="9352" marT="9352"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2015</a:t>
                      </a:r>
                    </a:p>
                  </a:txBody>
                  <a:tcPr marL="9352" marR="9352" marT="9352" marB="0" anchor="ctr">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2016</a:t>
                      </a:r>
                    </a:p>
                  </a:txBody>
                  <a:tcPr marL="9352" marR="9352" marT="9352" marB="0" anchor="ctr">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2017</a:t>
                      </a:r>
                    </a:p>
                  </a:txBody>
                  <a:tcPr marL="9352" marR="9352" marT="9352" marB="0" anchor="ctr">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2018</a:t>
                      </a:r>
                    </a:p>
                  </a:txBody>
                  <a:tcPr marL="9352" marR="9352" marT="9352" marB="0" anchor="ctr">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2019</a:t>
                      </a:r>
                    </a:p>
                  </a:txBody>
                  <a:tcPr marL="9352" marR="9352" marT="9352" marB="0" anchor="ctr">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2020</a:t>
                      </a:r>
                    </a:p>
                  </a:txBody>
                  <a:tcPr marL="9352" marR="9352" marT="9352" marB="0" anchor="ctr">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2021</a:t>
                      </a:r>
                    </a:p>
                  </a:txBody>
                  <a:tcPr marL="9352" marR="9352" marT="9352" marB="0" anchor="ctr">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2022</a:t>
                      </a:r>
                    </a:p>
                  </a:txBody>
                  <a:tcPr marL="9352" marR="9352" marT="9352" marB="0" anchor="ctr">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2023</a:t>
                      </a:r>
                    </a:p>
                  </a:txBody>
                  <a:tcPr marL="9352" marR="9352" marT="9352" marB="0" anchor="ctr">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2024</a:t>
                      </a:r>
                    </a:p>
                  </a:txBody>
                  <a:tcPr marL="9352" marR="9352" marT="9352" marB="0" anchor="ctr">
                    <a:lnL>
                      <a:noFill/>
                    </a:lnL>
                    <a:lnR>
                      <a:noFill/>
                    </a:lnR>
                    <a:lnT>
                      <a:noFill/>
                    </a:lnT>
                    <a:lnB>
                      <a:noFill/>
                    </a:lnB>
                    <a:solidFill>
                      <a:srgbClr val="C1B69C"/>
                    </a:solidFill>
                  </a:tcPr>
                </a:tc>
                <a:extLst>
                  <a:ext uri="{0D108BD9-81ED-4DB2-BD59-A6C34878D82A}">
                    <a16:rowId xmlns:a16="http://schemas.microsoft.com/office/drawing/2014/main" val="10000"/>
                  </a:ext>
                </a:extLst>
              </a:tr>
              <a:tr h="418691">
                <a:tc>
                  <a:txBody>
                    <a:bodyPr/>
                    <a:lstStyle/>
                    <a:p>
                      <a:pPr algn="l" rtl="0" fontAlgn="t"/>
                      <a:r>
                        <a:rPr lang="es-ES" sz="1400" b="1" i="0" u="none" strike="noStrike" baseline="0" dirty="0" err="1">
                          <a:solidFill>
                            <a:schemeClr val="bg1"/>
                          </a:solidFill>
                          <a:latin typeface="Riviera Nights" panose="020B0504000000000000" pitchFamily="34" charset="0"/>
                        </a:rPr>
                        <a:t>Copper</a:t>
                      </a:r>
                      <a:endParaRPr lang="es-ES" sz="1400" b="1" i="0" u="none" strike="noStrike" baseline="0" dirty="0">
                        <a:solidFill>
                          <a:schemeClr val="bg1"/>
                        </a:solidFill>
                        <a:latin typeface="Riviera Nights" panose="020B0504000000000000" pitchFamily="34" charset="0"/>
                      </a:endParaRPr>
                    </a:p>
                  </a:txBody>
                  <a:tcPr marL="9352" marR="9352" marT="9352" marB="0">
                    <a:lnL>
                      <a:noFill/>
                    </a:lnL>
                    <a:lnR>
                      <a:noFill/>
                    </a:lnR>
                    <a:lnT>
                      <a:noFill/>
                    </a:lnT>
                    <a:lnB>
                      <a:noFill/>
                    </a:lnB>
                    <a:solidFill>
                      <a:srgbClr val="0071CE"/>
                    </a:solidFill>
                  </a:tcPr>
                </a:tc>
                <a:tc>
                  <a:txBody>
                    <a:bodyPr/>
                    <a:lstStyle/>
                    <a:p>
                      <a:pPr algn="ctr" rtl="0" fontAlgn="t"/>
                      <a:r>
                        <a:rPr lang="es-CL" sz="1600" b="0" i="0" u="none" strike="noStrike" baseline="0" dirty="0">
                          <a:solidFill>
                            <a:schemeClr val="bg1"/>
                          </a:solidFill>
                          <a:latin typeface="Riviera Nights" panose="020B0504000000000000" pitchFamily="34" charset="0"/>
                        </a:rPr>
                        <a:t>30.0</a:t>
                      </a:r>
                      <a:endParaRPr lang="es-ES" sz="1600" b="0" i="0" u="none" strike="noStrike" baseline="0" dirty="0">
                        <a:solidFill>
                          <a:schemeClr val="bg1"/>
                        </a:solidFill>
                        <a:latin typeface="Riviera Nights" panose="020B0504000000000000" pitchFamily="34" charset="0"/>
                      </a:endParaRPr>
                    </a:p>
                  </a:txBody>
                  <a:tcPr marL="9352" marR="9352" marT="9352" marB="0" anchor="ctr">
                    <a:lnL>
                      <a:noFill/>
                    </a:lnL>
                    <a:lnR>
                      <a:noFill/>
                    </a:lnR>
                    <a:lnT>
                      <a:noFill/>
                    </a:lnT>
                    <a:lnB>
                      <a:noFill/>
                    </a:lnB>
                    <a:solidFill>
                      <a:srgbClr val="0071CE"/>
                    </a:solidFill>
                  </a:tcPr>
                </a:tc>
                <a:tc>
                  <a:txBody>
                    <a:bodyPr/>
                    <a:lstStyle/>
                    <a:p>
                      <a:pPr algn="ctr" rtl="0" fontAlgn="t"/>
                      <a:r>
                        <a:rPr lang="es-CL" sz="1600" b="0" i="0" u="none" strike="noStrike" baseline="0" dirty="0">
                          <a:solidFill>
                            <a:schemeClr val="bg1"/>
                          </a:solidFill>
                          <a:latin typeface="Riviera Nights" panose="020B0504000000000000" pitchFamily="34" charset="0"/>
                        </a:rPr>
                        <a:t>27.9</a:t>
                      </a:r>
                      <a:endParaRPr lang="es-ES" sz="1600" b="0" i="0" u="none" strike="noStrike" baseline="0" dirty="0">
                        <a:solidFill>
                          <a:schemeClr val="bg1"/>
                        </a:solidFill>
                        <a:latin typeface="Riviera Nights" panose="020B0504000000000000" pitchFamily="34" charset="0"/>
                      </a:endParaRPr>
                    </a:p>
                  </a:txBody>
                  <a:tcPr marL="9352" marR="9352" marT="9352" marB="0" anchor="ctr">
                    <a:lnL>
                      <a:noFill/>
                    </a:lnL>
                    <a:lnR>
                      <a:noFill/>
                    </a:lnR>
                    <a:lnT>
                      <a:noFill/>
                    </a:lnT>
                    <a:lnB>
                      <a:noFill/>
                    </a:lnB>
                    <a:solidFill>
                      <a:srgbClr val="0071CE"/>
                    </a:solidFill>
                  </a:tcPr>
                </a:tc>
                <a:tc>
                  <a:txBody>
                    <a:bodyPr/>
                    <a:lstStyle/>
                    <a:p>
                      <a:pPr algn="ctr" rtl="0" fontAlgn="t"/>
                      <a:r>
                        <a:rPr lang="es-CL" sz="1600" b="0" i="0" u="none" strike="noStrike" baseline="0" dirty="0">
                          <a:solidFill>
                            <a:schemeClr val="bg1"/>
                          </a:solidFill>
                          <a:latin typeface="Riviera Nights" panose="020B0504000000000000" pitchFamily="34" charset="0"/>
                        </a:rPr>
                        <a:t>34.0</a:t>
                      </a:r>
                      <a:endParaRPr lang="es-ES" sz="1600" b="0" i="0" u="none" strike="noStrike" baseline="0" dirty="0">
                        <a:solidFill>
                          <a:schemeClr val="bg1"/>
                        </a:solidFill>
                        <a:latin typeface="Riviera Nights" panose="020B0504000000000000" pitchFamily="34" charset="0"/>
                      </a:endParaRPr>
                    </a:p>
                  </a:txBody>
                  <a:tcPr marL="9352" marR="9352" marT="9352" marB="0" anchor="ctr">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35.6</a:t>
                      </a:r>
                    </a:p>
                  </a:txBody>
                  <a:tcPr marL="9352" marR="9352" marT="9352" marB="0" anchor="ctr">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32.6</a:t>
                      </a:r>
                    </a:p>
                  </a:txBody>
                  <a:tcPr marL="9352" marR="9352" marT="9352" marB="0" anchor="ctr">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38.5</a:t>
                      </a:r>
                    </a:p>
                  </a:txBody>
                  <a:tcPr marL="9352" marR="9352" marT="9352" marB="0" anchor="ctr">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52.5</a:t>
                      </a:r>
                    </a:p>
                  </a:txBody>
                  <a:tcPr marL="9352" marR="9352" marT="9352" marB="0" anchor="ctr">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43.8</a:t>
                      </a:r>
                    </a:p>
                  </a:txBody>
                  <a:tcPr marL="9352" marR="9352" marT="9352" marB="0" anchor="ctr">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42.6</a:t>
                      </a:r>
                    </a:p>
                  </a:txBody>
                  <a:tcPr marL="9352" marR="9352" marT="9352" marB="0" anchor="ctr">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49.7</a:t>
                      </a:r>
                    </a:p>
                  </a:txBody>
                  <a:tcPr marL="9352" marR="9352" marT="9352" marB="0" anchor="ctr">
                    <a:lnL>
                      <a:noFill/>
                    </a:lnL>
                    <a:lnR>
                      <a:noFill/>
                    </a:lnR>
                    <a:lnT>
                      <a:noFill/>
                    </a:lnT>
                    <a:lnB>
                      <a:noFill/>
                    </a:lnB>
                    <a:solidFill>
                      <a:srgbClr val="0071CE"/>
                    </a:solidFill>
                  </a:tcPr>
                </a:tc>
                <a:extLst>
                  <a:ext uri="{0D108BD9-81ED-4DB2-BD59-A6C34878D82A}">
                    <a16:rowId xmlns:a16="http://schemas.microsoft.com/office/drawing/2014/main" val="10001"/>
                  </a:ext>
                </a:extLst>
              </a:tr>
              <a:tr h="410946">
                <a:tc>
                  <a:txBody>
                    <a:bodyPr/>
                    <a:lstStyle/>
                    <a:p>
                      <a:pPr algn="l" rtl="0" fontAlgn="t"/>
                      <a:r>
                        <a:rPr lang="es-ES" sz="1400" b="1" i="0" u="none" strike="noStrike" baseline="0" dirty="0">
                          <a:solidFill>
                            <a:srgbClr val="000000"/>
                          </a:solidFill>
                          <a:latin typeface="Riviera Nights" panose="020B0504000000000000" pitchFamily="34" charset="0"/>
                        </a:rPr>
                        <a:t>Total</a:t>
                      </a:r>
                    </a:p>
                  </a:txBody>
                  <a:tcPr marL="9352" marR="9352" marT="9352" marB="0">
                    <a:lnL>
                      <a:noFill/>
                    </a:lnL>
                    <a:lnR>
                      <a:noFill/>
                    </a:lnR>
                    <a:lnT>
                      <a:noFill/>
                    </a:lnT>
                    <a:lnB>
                      <a:noFill/>
                    </a:lnB>
                    <a:solidFill>
                      <a:srgbClr val="E2E2DB"/>
                    </a:solidFill>
                  </a:tcPr>
                </a:tc>
                <a:tc>
                  <a:txBody>
                    <a:bodyPr/>
                    <a:lstStyle/>
                    <a:p>
                      <a:pPr algn="ctr" rtl="0" fontAlgn="t"/>
                      <a:r>
                        <a:rPr lang="es-CL" sz="1600" b="0" i="0" u="none" strike="noStrike" baseline="0" dirty="0">
                          <a:solidFill>
                            <a:srgbClr val="000000"/>
                          </a:solidFill>
                          <a:latin typeface="Riviera Nights" panose="020B0504000000000000" pitchFamily="34" charset="0"/>
                        </a:rPr>
                        <a:t>62.1</a:t>
                      </a:r>
                      <a:endParaRPr lang="es-ES" sz="1600" b="0" i="0" u="none" strike="noStrike" baseline="0" dirty="0">
                        <a:solidFill>
                          <a:srgbClr val="000000"/>
                        </a:solidFill>
                        <a:latin typeface="Riviera Nights" panose="020B0504000000000000" pitchFamily="34" charset="0"/>
                      </a:endParaRPr>
                    </a:p>
                  </a:txBody>
                  <a:tcPr marL="9352" marR="9352" marT="9352" marB="0" anchor="ctr">
                    <a:lnL>
                      <a:noFill/>
                    </a:lnL>
                    <a:lnR>
                      <a:noFill/>
                    </a:lnR>
                    <a:lnT>
                      <a:noFill/>
                    </a:lnT>
                    <a:lnB>
                      <a:noFill/>
                    </a:lnB>
                    <a:solidFill>
                      <a:srgbClr val="E2E2DB"/>
                    </a:solidFill>
                  </a:tcPr>
                </a:tc>
                <a:tc>
                  <a:txBody>
                    <a:bodyPr/>
                    <a:lstStyle/>
                    <a:p>
                      <a:pPr algn="ctr" rtl="0" fontAlgn="t"/>
                      <a:r>
                        <a:rPr lang="es-ES" sz="1600" b="0" i="0" u="none" strike="noStrike" baseline="0" dirty="0">
                          <a:solidFill>
                            <a:srgbClr val="000000"/>
                          </a:solidFill>
                          <a:latin typeface="Riviera Nights" panose="020B0504000000000000" pitchFamily="34" charset="0"/>
                        </a:rPr>
                        <a:t>60.8</a:t>
                      </a:r>
                    </a:p>
                  </a:txBody>
                  <a:tcPr marL="9352" marR="9352" marT="9352" marB="0" anchor="ctr">
                    <a:lnL>
                      <a:noFill/>
                    </a:lnL>
                    <a:lnR>
                      <a:noFill/>
                    </a:lnR>
                    <a:lnT>
                      <a:noFill/>
                    </a:lnT>
                    <a:lnB>
                      <a:noFill/>
                    </a:lnB>
                    <a:solidFill>
                      <a:srgbClr val="E2E2DB"/>
                    </a:solidFill>
                  </a:tcPr>
                </a:tc>
                <a:tc>
                  <a:txBody>
                    <a:bodyPr/>
                    <a:lstStyle/>
                    <a:p>
                      <a:pPr algn="ctr" rtl="0" fontAlgn="t"/>
                      <a:r>
                        <a:rPr lang="es-CL" sz="1600" b="0" i="0" u="none" strike="noStrike" baseline="0" dirty="0">
                          <a:solidFill>
                            <a:srgbClr val="000000"/>
                          </a:solidFill>
                          <a:latin typeface="Riviera Nights" panose="020B0504000000000000" pitchFamily="34" charset="0"/>
                        </a:rPr>
                        <a:t>68.9</a:t>
                      </a:r>
                      <a:endParaRPr lang="es-ES" sz="1600" b="0" i="0" u="none" strike="noStrike" baseline="0" dirty="0">
                        <a:solidFill>
                          <a:srgbClr val="000000"/>
                        </a:solidFill>
                        <a:latin typeface="Riviera Nights" panose="020B0504000000000000" pitchFamily="34" charset="0"/>
                      </a:endParaRPr>
                    </a:p>
                  </a:txBody>
                  <a:tcPr marL="9352" marR="9352" marT="9352" marB="0" anchor="ctr">
                    <a:lnL>
                      <a:noFill/>
                    </a:lnL>
                    <a:lnR>
                      <a:noFill/>
                    </a:lnR>
                    <a:lnT>
                      <a:noFill/>
                    </a:lnT>
                    <a:lnB>
                      <a:noFill/>
                    </a:lnB>
                    <a:solidFill>
                      <a:srgbClr val="E2E2DB"/>
                    </a:solidFill>
                  </a:tcPr>
                </a:tc>
                <a:tc>
                  <a:txBody>
                    <a:bodyPr/>
                    <a:lstStyle/>
                    <a:p>
                      <a:pPr algn="ctr" rtl="0" fontAlgn="t"/>
                      <a:r>
                        <a:rPr lang="es-ES" sz="1600" b="0" i="0" u="none" strike="noStrike" baseline="0" dirty="0">
                          <a:solidFill>
                            <a:srgbClr val="000000"/>
                          </a:solidFill>
                          <a:latin typeface="Riviera Nights" panose="020B0504000000000000" pitchFamily="34" charset="0"/>
                        </a:rPr>
                        <a:t>74.8</a:t>
                      </a:r>
                    </a:p>
                  </a:txBody>
                  <a:tcPr marL="9352" marR="9352" marT="9352" marB="0" anchor="ctr">
                    <a:lnL>
                      <a:noFill/>
                    </a:lnL>
                    <a:lnR>
                      <a:noFill/>
                    </a:lnR>
                    <a:lnT>
                      <a:noFill/>
                    </a:lnT>
                    <a:lnB>
                      <a:noFill/>
                    </a:lnB>
                    <a:solidFill>
                      <a:srgbClr val="E2E2DB"/>
                    </a:solidFill>
                  </a:tcPr>
                </a:tc>
                <a:tc>
                  <a:txBody>
                    <a:bodyPr/>
                    <a:lstStyle/>
                    <a:p>
                      <a:pPr algn="ctr" rtl="0" fontAlgn="t"/>
                      <a:r>
                        <a:rPr lang="es-ES" sz="1600" b="0" i="0" u="none" strike="noStrike" baseline="0" dirty="0">
                          <a:solidFill>
                            <a:srgbClr val="000000"/>
                          </a:solidFill>
                          <a:latin typeface="Riviera Nights" panose="020B0504000000000000" pitchFamily="34" charset="0"/>
                        </a:rPr>
                        <a:t>68.8</a:t>
                      </a:r>
                    </a:p>
                  </a:txBody>
                  <a:tcPr marL="9352" marR="9352" marT="9352" marB="0" anchor="ctr">
                    <a:lnL>
                      <a:noFill/>
                    </a:lnL>
                    <a:lnR>
                      <a:noFill/>
                    </a:lnR>
                    <a:lnT>
                      <a:noFill/>
                    </a:lnT>
                    <a:lnB>
                      <a:noFill/>
                    </a:lnB>
                    <a:solidFill>
                      <a:srgbClr val="E2E2DB"/>
                    </a:solidFill>
                  </a:tcPr>
                </a:tc>
                <a:tc>
                  <a:txBody>
                    <a:bodyPr/>
                    <a:lstStyle/>
                    <a:p>
                      <a:pPr algn="ctr" rtl="0" fontAlgn="t"/>
                      <a:r>
                        <a:rPr lang="es-ES" sz="1600" b="0" i="0" u="none" strike="noStrike" baseline="0" dirty="0">
                          <a:solidFill>
                            <a:srgbClr val="000000"/>
                          </a:solidFill>
                          <a:latin typeface="Riviera Nights" panose="020B0504000000000000" pitchFamily="34" charset="0"/>
                        </a:rPr>
                        <a:t>74.0</a:t>
                      </a:r>
                    </a:p>
                  </a:txBody>
                  <a:tcPr marL="9352" marR="9352" marT="9352" marB="0" anchor="ctr">
                    <a:lnL>
                      <a:noFill/>
                    </a:lnL>
                    <a:lnR>
                      <a:noFill/>
                    </a:lnR>
                    <a:lnT>
                      <a:noFill/>
                    </a:lnT>
                    <a:lnB>
                      <a:noFill/>
                    </a:lnB>
                    <a:solidFill>
                      <a:srgbClr val="E2E2DB"/>
                    </a:solidFill>
                  </a:tcPr>
                </a:tc>
                <a:tc>
                  <a:txBody>
                    <a:bodyPr/>
                    <a:lstStyle/>
                    <a:p>
                      <a:pPr algn="ctr" rtl="0" fontAlgn="t"/>
                      <a:r>
                        <a:rPr lang="es-ES" sz="1600" b="0" i="0" u="none" strike="noStrike" baseline="0" dirty="0">
                          <a:solidFill>
                            <a:srgbClr val="000000"/>
                          </a:solidFill>
                          <a:latin typeface="Riviera Nights" panose="020B0504000000000000" pitchFamily="34" charset="0"/>
                        </a:rPr>
                        <a:t>94.6</a:t>
                      </a:r>
                    </a:p>
                  </a:txBody>
                  <a:tcPr marL="9352" marR="9352" marT="9352" marB="0" anchor="ctr">
                    <a:lnL>
                      <a:noFill/>
                    </a:lnL>
                    <a:lnR>
                      <a:noFill/>
                    </a:lnR>
                    <a:lnT>
                      <a:noFill/>
                    </a:lnT>
                    <a:lnB>
                      <a:noFill/>
                    </a:lnB>
                    <a:solidFill>
                      <a:srgbClr val="E2E2DB"/>
                    </a:solidFill>
                  </a:tcPr>
                </a:tc>
                <a:tc>
                  <a:txBody>
                    <a:bodyPr/>
                    <a:lstStyle/>
                    <a:p>
                      <a:pPr algn="ctr" rtl="0" fontAlgn="t"/>
                      <a:r>
                        <a:rPr lang="es-ES" sz="1600" b="0" i="0" u="none" strike="noStrike" baseline="0" dirty="0">
                          <a:solidFill>
                            <a:srgbClr val="000000"/>
                          </a:solidFill>
                          <a:latin typeface="Riviera Nights" panose="020B0504000000000000" pitchFamily="34" charset="0"/>
                        </a:rPr>
                        <a:t>98.5</a:t>
                      </a:r>
                    </a:p>
                  </a:txBody>
                  <a:tcPr marL="9352" marR="9352" marT="9352" marB="0" anchor="ctr">
                    <a:lnL>
                      <a:noFill/>
                    </a:lnL>
                    <a:lnR>
                      <a:noFill/>
                    </a:lnR>
                    <a:lnT>
                      <a:noFill/>
                    </a:lnT>
                    <a:lnB>
                      <a:noFill/>
                    </a:lnB>
                    <a:solidFill>
                      <a:srgbClr val="E2E2DB"/>
                    </a:solidFill>
                  </a:tcPr>
                </a:tc>
                <a:tc>
                  <a:txBody>
                    <a:bodyPr/>
                    <a:lstStyle/>
                    <a:p>
                      <a:pPr algn="ctr" rtl="0" fontAlgn="t"/>
                      <a:r>
                        <a:rPr lang="es-ES" sz="1600" b="0" i="0" u="none" strike="noStrike" baseline="0" dirty="0">
                          <a:solidFill>
                            <a:srgbClr val="000000"/>
                          </a:solidFill>
                          <a:latin typeface="Riviera Nights" panose="020B0504000000000000" pitchFamily="34" charset="0"/>
                        </a:rPr>
                        <a:t>93.0</a:t>
                      </a:r>
                    </a:p>
                  </a:txBody>
                  <a:tcPr marL="9352" marR="9352" marT="9352" marB="0" anchor="ctr">
                    <a:lnL>
                      <a:noFill/>
                    </a:lnL>
                    <a:lnR>
                      <a:noFill/>
                    </a:lnR>
                    <a:lnT>
                      <a:noFill/>
                    </a:lnT>
                    <a:lnB>
                      <a:noFill/>
                    </a:lnB>
                    <a:solidFill>
                      <a:srgbClr val="E2E2DB"/>
                    </a:solidFill>
                  </a:tcPr>
                </a:tc>
                <a:tc>
                  <a:txBody>
                    <a:bodyPr/>
                    <a:lstStyle/>
                    <a:p>
                      <a:pPr algn="ctr" rtl="0" fontAlgn="t"/>
                      <a:r>
                        <a:rPr lang="es-ES" sz="1600" b="0" i="0" u="none" strike="noStrike" baseline="0" dirty="0">
                          <a:solidFill>
                            <a:srgbClr val="000000"/>
                          </a:solidFill>
                          <a:latin typeface="Riviera Nights" panose="020B0504000000000000" pitchFamily="34" charset="0"/>
                        </a:rPr>
                        <a:t>99.2</a:t>
                      </a:r>
                    </a:p>
                  </a:txBody>
                  <a:tcPr marL="9352" marR="9352" marT="9352" marB="0" anchor="ctr">
                    <a:lnL>
                      <a:noFill/>
                    </a:lnL>
                    <a:lnR>
                      <a:noFill/>
                    </a:lnR>
                    <a:lnT>
                      <a:noFill/>
                    </a:lnT>
                    <a:lnB>
                      <a:noFill/>
                    </a:lnB>
                    <a:solidFill>
                      <a:srgbClr val="E2E2DB"/>
                    </a:solidFill>
                  </a:tcPr>
                </a:tc>
                <a:extLst>
                  <a:ext uri="{0D108BD9-81ED-4DB2-BD59-A6C34878D82A}">
                    <a16:rowId xmlns:a16="http://schemas.microsoft.com/office/drawing/2014/main" val="10002"/>
                  </a:ext>
                </a:extLst>
              </a:tr>
            </a:tbl>
          </a:graphicData>
        </a:graphic>
      </p:graphicFrame>
      <p:graphicFrame>
        <p:nvGraphicFramePr>
          <p:cNvPr id="9" name="3 Gráfico">
            <a:extLst>
              <a:ext uri="{FF2B5EF4-FFF2-40B4-BE49-F238E27FC236}">
                <a16:creationId xmlns:a16="http://schemas.microsoft.com/office/drawing/2014/main" id="{00000000-0008-0000-0B00-000004000000}"/>
              </a:ext>
            </a:extLst>
          </p:cNvPr>
          <p:cNvGraphicFramePr>
            <a:graphicFrameLocks/>
          </p:cNvGraphicFramePr>
          <p:nvPr>
            <p:extLst>
              <p:ext uri="{D42A27DB-BD31-4B8C-83A1-F6EECF244321}">
                <p14:modId xmlns:p14="http://schemas.microsoft.com/office/powerpoint/2010/main" val="119218261"/>
              </p:ext>
            </p:extLst>
          </p:nvPr>
        </p:nvGraphicFramePr>
        <p:xfrm>
          <a:off x="2977260" y="2658988"/>
          <a:ext cx="18720000" cy="79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6060607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25</a:t>
            </a:fld>
            <a:endParaRPr/>
          </a:p>
        </p:txBody>
      </p:sp>
      <p:sp>
        <p:nvSpPr>
          <p:cNvPr id="377" name="Marco Macroeconómico…"/>
          <p:cNvSpPr txBox="1">
            <a:spLocks noGrp="1"/>
          </p:cNvSpPr>
          <p:nvPr>
            <p:ph type="body" idx="22"/>
          </p:nvPr>
        </p:nvSpPr>
        <p:spPr>
          <a:xfrm>
            <a:off x="7344931" y="830822"/>
            <a:ext cx="9694140" cy="1579215"/>
          </a:xfrm>
          <a:prstGeom prst="rect">
            <a:avLst/>
          </a:prstGeom>
        </p:spPr>
        <p:txBody>
          <a:bodyPr/>
          <a:lstStyle/>
          <a:p>
            <a:pPr defTabSz="825500">
              <a:lnSpc>
                <a:spcPct val="120000"/>
              </a:lnSpc>
              <a:spcBef>
                <a:spcPts val="1800"/>
              </a:spcBef>
              <a:defRPr spc="87">
                <a:solidFill>
                  <a:srgbClr val="373535"/>
                </a:solidFill>
                <a:latin typeface="Kingfisher-Display"/>
                <a:ea typeface="Kingfisher-Display"/>
                <a:cs typeface="Kingfisher-Display"/>
                <a:sym typeface="Kingfisher-Display"/>
              </a:defRPr>
            </a:pPr>
            <a:r>
              <a:rPr lang="es-CL" dirty="0"/>
              <a:t>International </a:t>
            </a:r>
            <a:r>
              <a:rPr lang="es-CL" dirty="0" err="1"/>
              <a:t>Trade</a:t>
            </a:r>
            <a:br>
              <a:rPr lang="es-CL" dirty="0"/>
            </a:br>
            <a:endParaRPr lang="es-CL" dirty="0"/>
          </a:p>
        </p:txBody>
      </p:sp>
      <p:sp>
        <p:nvSpPr>
          <p:cNvPr id="379" name="Un Vistazo de Chile"/>
          <p:cNvSpPr txBox="1">
            <a:spLocks noGrp="1"/>
          </p:cNvSpPr>
          <p:nvPr>
            <p:ph type="body" idx="24"/>
          </p:nvPr>
        </p:nvSpPr>
        <p:spPr>
          <a:prstGeom prst="rect">
            <a:avLst/>
          </a:prstGeom>
        </p:spPr>
        <p:txBody>
          <a:bodyPr/>
          <a:lstStyle/>
          <a:p>
            <a:r>
              <a:t>Un Vistazo de Chile</a:t>
            </a:r>
          </a:p>
        </p:txBody>
      </p:sp>
      <p:sp>
        <p:nvSpPr>
          <p:cNvPr id="380"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12" name="96 Tabla">
            <a:extLst>
              <a:ext uri="{FF2B5EF4-FFF2-40B4-BE49-F238E27FC236}">
                <a16:creationId xmlns:a16="http://schemas.microsoft.com/office/drawing/2014/main" id="{6A23E2E4-C919-6D81-64FD-132FCC27857C}"/>
              </a:ext>
            </a:extLst>
          </p:cNvPr>
          <p:cNvGraphicFramePr>
            <a:graphicFrameLocks noGrp="1"/>
          </p:cNvGraphicFramePr>
          <p:nvPr>
            <p:extLst>
              <p:ext uri="{D42A27DB-BD31-4B8C-83A1-F6EECF244321}">
                <p14:modId xmlns:p14="http://schemas.microsoft.com/office/powerpoint/2010/main" val="1275043579"/>
              </p:ext>
            </p:extLst>
          </p:nvPr>
        </p:nvGraphicFramePr>
        <p:xfrm>
          <a:off x="764253" y="10437720"/>
          <a:ext cx="21333742" cy="2737103"/>
        </p:xfrm>
        <a:graphic>
          <a:graphicData uri="http://schemas.openxmlformats.org/drawingml/2006/table">
            <a:tbl>
              <a:tblPr>
                <a:effectLst>
                  <a:outerShdw blurRad="50800" dist="38100" dir="2700000" algn="tl" rotWithShape="0">
                    <a:prstClr val="black">
                      <a:alpha val="40000"/>
                    </a:prstClr>
                  </a:outerShdw>
                </a:effectLst>
              </a:tblPr>
              <a:tblGrid>
                <a:gridCol w="3350547">
                  <a:extLst>
                    <a:ext uri="{9D8B030D-6E8A-4147-A177-3AD203B41FA5}">
                      <a16:colId xmlns:a16="http://schemas.microsoft.com/office/drawing/2014/main" val="20000"/>
                    </a:ext>
                  </a:extLst>
                </a:gridCol>
                <a:gridCol w="1828800">
                  <a:extLst>
                    <a:ext uri="{9D8B030D-6E8A-4147-A177-3AD203B41FA5}">
                      <a16:colId xmlns:a16="http://schemas.microsoft.com/office/drawing/2014/main" val="20009"/>
                    </a:ext>
                  </a:extLst>
                </a:gridCol>
                <a:gridCol w="1885950">
                  <a:extLst>
                    <a:ext uri="{9D8B030D-6E8A-4147-A177-3AD203B41FA5}">
                      <a16:colId xmlns:a16="http://schemas.microsoft.com/office/drawing/2014/main" val="20010"/>
                    </a:ext>
                  </a:extLst>
                </a:gridCol>
                <a:gridCol w="1809750">
                  <a:extLst>
                    <a:ext uri="{9D8B030D-6E8A-4147-A177-3AD203B41FA5}">
                      <a16:colId xmlns:a16="http://schemas.microsoft.com/office/drawing/2014/main" val="2478486511"/>
                    </a:ext>
                  </a:extLst>
                </a:gridCol>
                <a:gridCol w="1828800">
                  <a:extLst>
                    <a:ext uri="{9D8B030D-6E8A-4147-A177-3AD203B41FA5}">
                      <a16:colId xmlns:a16="http://schemas.microsoft.com/office/drawing/2014/main" val="481624951"/>
                    </a:ext>
                  </a:extLst>
                </a:gridCol>
                <a:gridCol w="1733550">
                  <a:extLst>
                    <a:ext uri="{9D8B030D-6E8A-4147-A177-3AD203B41FA5}">
                      <a16:colId xmlns:a16="http://schemas.microsoft.com/office/drawing/2014/main" val="2279972566"/>
                    </a:ext>
                  </a:extLst>
                </a:gridCol>
                <a:gridCol w="1809750">
                  <a:extLst>
                    <a:ext uri="{9D8B030D-6E8A-4147-A177-3AD203B41FA5}">
                      <a16:colId xmlns:a16="http://schemas.microsoft.com/office/drawing/2014/main" val="2763877389"/>
                    </a:ext>
                  </a:extLst>
                </a:gridCol>
                <a:gridCol w="1889263">
                  <a:extLst>
                    <a:ext uri="{9D8B030D-6E8A-4147-A177-3AD203B41FA5}">
                      <a16:colId xmlns:a16="http://schemas.microsoft.com/office/drawing/2014/main" val="3545791507"/>
                    </a:ext>
                  </a:extLst>
                </a:gridCol>
                <a:gridCol w="1732444">
                  <a:extLst>
                    <a:ext uri="{9D8B030D-6E8A-4147-A177-3AD203B41FA5}">
                      <a16:colId xmlns:a16="http://schemas.microsoft.com/office/drawing/2014/main" val="1097054554"/>
                    </a:ext>
                  </a:extLst>
                </a:gridCol>
                <a:gridCol w="1883743">
                  <a:extLst>
                    <a:ext uri="{9D8B030D-6E8A-4147-A177-3AD203B41FA5}">
                      <a16:colId xmlns:a16="http://schemas.microsoft.com/office/drawing/2014/main" val="698950873"/>
                    </a:ext>
                  </a:extLst>
                </a:gridCol>
                <a:gridCol w="1581145">
                  <a:extLst>
                    <a:ext uri="{9D8B030D-6E8A-4147-A177-3AD203B41FA5}">
                      <a16:colId xmlns:a16="http://schemas.microsoft.com/office/drawing/2014/main" val="3332230579"/>
                    </a:ext>
                  </a:extLst>
                </a:gridCol>
              </a:tblGrid>
              <a:tr h="389388">
                <a:tc>
                  <a:txBody>
                    <a:bodyPr/>
                    <a:lstStyle/>
                    <a:p>
                      <a:pPr algn="l" fontAlgn="t"/>
                      <a:endParaRPr lang="es-ES" sz="1200" b="0" i="0" u="none" strike="noStrike" dirty="0">
                        <a:solidFill>
                          <a:srgbClr val="000000"/>
                        </a:solidFill>
                        <a:latin typeface="Arial"/>
                      </a:endParaRPr>
                    </a:p>
                  </a:txBody>
                  <a:tcPr marL="0" marR="0" marT="0" marB="0">
                    <a:lnL>
                      <a:noFill/>
                    </a:lnL>
                    <a:lnR>
                      <a:noFill/>
                    </a:lnR>
                    <a:lnT>
                      <a:noFill/>
                    </a:lnT>
                    <a:lnB>
                      <a:noFill/>
                    </a:lnB>
                    <a:solidFill>
                      <a:srgbClr val="C1B69C"/>
                    </a:solidFill>
                  </a:tcPr>
                </a:tc>
                <a:tc>
                  <a:txBody>
                    <a:bodyPr/>
                    <a:lstStyle/>
                    <a:p>
                      <a:pPr algn="ctr" rtl="0" fontAlgn="t"/>
                      <a:r>
                        <a:rPr lang="es-ES" sz="1600" b="1" i="0" u="none" strike="noStrike" dirty="0">
                          <a:solidFill>
                            <a:srgbClr val="000000"/>
                          </a:solidFill>
                          <a:effectLst/>
                          <a:latin typeface="Riviera Nights" panose="020B0504000000000000" pitchFamily="34" charset="0"/>
                        </a:rPr>
                        <a:t>2015</a:t>
                      </a:r>
                    </a:p>
                  </a:txBody>
                  <a:tcPr marL="9525" marR="9525" marT="9525" marB="0">
                    <a:lnL>
                      <a:noFill/>
                    </a:lnL>
                    <a:lnR>
                      <a:noFill/>
                    </a:lnR>
                    <a:lnT>
                      <a:noFill/>
                    </a:lnT>
                    <a:lnB>
                      <a:noFill/>
                    </a:lnB>
                    <a:solidFill>
                      <a:srgbClr val="C1B69C"/>
                    </a:solidFill>
                  </a:tcPr>
                </a:tc>
                <a:tc>
                  <a:txBody>
                    <a:bodyPr/>
                    <a:lstStyle/>
                    <a:p>
                      <a:pPr algn="ctr" rtl="0" fontAlgn="t"/>
                      <a:r>
                        <a:rPr lang="es-CL" sz="1600" b="1" i="0" u="none" strike="noStrike" dirty="0">
                          <a:solidFill>
                            <a:srgbClr val="000000"/>
                          </a:solidFill>
                          <a:effectLst/>
                          <a:latin typeface="Riviera Nights" panose="020B0504000000000000" pitchFamily="34" charset="0"/>
                        </a:rPr>
                        <a:t>2016</a:t>
                      </a:r>
                      <a:endParaRPr lang="es-ES" sz="1600" b="1" i="0" u="none" strike="noStrike" dirty="0">
                        <a:solidFill>
                          <a:srgbClr val="000000"/>
                        </a:solidFill>
                        <a:effectLst/>
                        <a:latin typeface="Riviera Nights" panose="020B0504000000000000" pitchFamily="34" charset="0"/>
                      </a:endParaRPr>
                    </a:p>
                  </a:txBody>
                  <a:tcPr marL="9525" marR="9525" marT="9525" marB="0">
                    <a:lnL>
                      <a:noFill/>
                    </a:lnL>
                    <a:lnR>
                      <a:noFill/>
                    </a:lnR>
                    <a:lnT>
                      <a:noFill/>
                    </a:lnT>
                    <a:lnB>
                      <a:noFill/>
                    </a:lnB>
                    <a:solidFill>
                      <a:srgbClr val="C1B69C"/>
                    </a:solidFill>
                  </a:tcPr>
                </a:tc>
                <a:tc>
                  <a:txBody>
                    <a:bodyPr/>
                    <a:lstStyle/>
                    <a:p>
                      <a:pPr algn="ctr" rtl="0" fontAlgn="t"/>
                      <a:r>
                        <a:rPr lang="es-CL" sz="1600" b="1" i="0" u="none" strike="noStrike" dirty="0">
                          <a:solidFill>
                            <a:srgbClr val="000000"/>
                          </a:solidFill>
                          <a:effectLst/>
                          <a:latin typeface="Riviera Nights" panose="020B0504000000000000" pitchFamily="34" charset="0"/>
                        </a:rPr>
                        <a:t>2017</a:t>
                      </a:r>
                      <a:endParaRPr lang="es-ES" sz="1600" b="1" i="0" u="none" strike="noStrike" dirty="0">
                        <a:solidFill>
                          <a:srgbClr val="000000"/>
                        </a:solidFill>
                        <a:effectLst/>
                        <a:latin typeface="Riviera Nights" panose="020B0504000000000000" pitchFamily="34" charset="0"/>
                      </a:endParaRPr>
                    </a:p>
                  </a:txBody>
                  <a:tcPr marL="9525" marR="9525" marT="9525" marB="0">
                    <a:lnL>
                      <a:noFill/>
                    </a:lnL>
                    <a:lnR>
                      <a:noFill/>
                    </a:lnR>
                    <a:lnT>
                      <a:noFill/>
                    </a:lnT>
                    <a:lnB>
                      <a:noFill/>
                    </a:lnB>
                    <a:solidFill>
                      <a:srgbClr val="C1B69C"/>
                    </a:solidFill>
                  </a:tcPr>
                </a:tc>
                <a:tc>
                  <a:txBody>
                    <a:bodyPr/>
                    <a:lstStyle/>
                    <a:p>
                      <a:pPr algn="ctr" rtl="0" fontAlgn="t"/>
                      <a:r>
                        <a:rPr lang="es-ES" sz="1600" b="1" i="0" u="none" strike="noStrike" dirty="0">
                          <a:solidFill>
                            <a:srgbClr val="000000"/>
                          </a:solidFill>
                          <a:effectLst/>
                          <a:latin typeface="Riviera Nights" panose="020B0504000000000000" pitchFamily="34" charset="0"/>
                        </a:rPr>
                        <a:t>2018</a:t>
                      </a:r>
                    </a:p>
                  </a:txBody>
                  <a:tcPr marL="9525" marR="9525" marT="9525" marB="0">
                    <a:lnL>
                      <a:noFill/>
                    </a:lnL>
                    <a:lnR>
                      <a:noFill/>
                    </a:lnR>
                    <a:lnT>
                      <a:noFill/>
                    </a:lnT>
                    <a:lnB>
                      <a:noFill/>
                    </a:lnB>
                    <a:solidFill>
                      <a:srgbClr val="C1B69C"/>
                    </a:solidFill>
                  </a:tcPr>
                </a:tc>
                <a:tc>
                  <a:txBody>
                    <a:bodyPr/>
                    <a:lstStyle/>
                    <a:p>
                      <a:pPr algn="ctr" rtl="0" fontAlgn="t"/>
                      <a:r>
                        <a:rPr lang="es-ES" sz="1600" b="1" i="0" u="none" strike="noStrike" dirty="0">
                          <a:solidFill>
                            <a:srgbClr val="000000"/>
                          </a:solidFill>
                          <a:effectLst/>
                          <a:latin typeface="Riviera Nights" panose="020B0504000000000000" pitchFamily="34" charset="0"/>
                        </a:rPr>
                        <a:t>2019</a:t>
                      </a:r>
                    </a:p>
                  </a:txBody>
                  <a:tcPr marL="9525" marR="9525" marT="9525" marB="0">
                    <a:lnL>
                      <a:noFill/>
                    </a:lnL>
                    <a:lnR>
                      <a:noFill/>
                    </a:lnR>
                    <a:lnT>
                      <a:noFill/>
                    </a:lnT>
                    <a:lnB>
                      <a:noFill/>
                    </a:lnB>
                    <a:solidFill>
                      <a:srgbClr val="C1B69C"/>
                    </a:solidFill>
                  </a:tcPr>
                </a:tc>
                <a:tc>
                  <a:txBody>
                    <a:bodyPr/>
                    <a:lstStyle/>
                    <a:p>
                      <a:pPr algn="ctr" rtl="0" fontAlgn="t"/>
                      <a:r>
                        <a:rPr lang="es-ES" sz="1600" b="1" i="0" u="none" strike="noStrike" dirty="0">
                          <a:solidFill>
                            <a:srgbClr val="000000"/>
                          </a:solidFill>
                          <a:effectLst/>
                          <a:latin typeface="Riviera Nights" panose="020B0504000000000000" pitchFamily="34" charset="0"/>
                        </a:rPr>
                        <a:t>2020</a:t>
                      </a:r>
                    </a:p>
                  </a:txBody>
                  <a:tcPr marL="9525" marR="9525" marT="9525" marB="0">
                    <a:lnL>
                      <a:noFill/>
                    </a:lnL>
                    <a:lnR>
                      <a:noFill/>
                    </a:lnR>
                    <a:lnT>
                      <a:noFill/>
                    </a:lnT>
                    <a:lnB>
                      <a:noFill/>
                    </a:lnB>
                    <a:solidFill>
                      <a:srgbClr val="C1B69C"/>
                    </a:solidFill>
                  </a:tcPr>
                </a:tc>
                <a:tc>
                  <a:txBody>
                    <a:bodyPr/>
                    <a:lstStyle/>
                    <a:p>
                      <a:pPr algn="ctr" rtl="0" fontAlgn="t"/>
                      <a:r>
                        <a:rPr lang="es-ES" sz="1600" b="1" i="0" u="none" strike="noStrike" dirty="0">
                          <a:solidFill>
                            <a:srgbClr val="000000"/>
                          </a:solidFill>
                          <a:effectLst/>
                          <a:latin typeface="Riviera Nights" panose="020B0504000000000000" pitchFamily="34" charset="0"/>
                        </a:rPr>
                        <a:t>2021</a:t>
                      </a:r>
                    </a:p>
                  </a:txBody>
                  <a:tcPr marL="9525" marR="9525" marT="9525" marB="0">
                    <a:lnL>
                      <a:noFill/>
                    </a:lnL>
                    <a:lnR>
                      <a:noFill/>
                    </a:lnR>
                    <a:lnT>
                      <a:noFill/>
                    </a:lnT>
                    <a:lnB>
                      <a:noFill/>
                    </a:lnB>
                    <a:solidFill>
                      <a:srgbClr val="C1B69C"/>
                    </a:solidFill>
                  </a:tcPr>
                </a:tc>
                <a:tc>
                  <a:txBody>
                    <a:bodyPr/>
                    <a:lstStyle/>
                    <a:p>
                      <a:pPr algn="ctr" rtl="0" fontAlgn="t"/>
                      <a:r>
                        <a:rPr lang="es-ES" sz="1600" b="1" i="0" u="none" strike="noStrike" dirty="0">
                          <a:solidFill>
                            <a:srgbClr val="000000"/>
                          </a:solidFill>
                          <a:effectLst/>
                          <a:latin typeface="Riviera Nights" panose="020B0504000000000000" pitchFamily="34" charset="0"/>
                        </a:rPr>
                        <a:t>2022</a:t>
                      </a:r>
                    </a:p>
                  </a:txBody>
                  <a:tcPr marL="9525" marR="9525" marT="9525" marB="0">
                    <a:lnL>
                      <a:noFill/>
                    </a:lnL>
                    <a:lnR>
                      <a:noFill/>
                    </a:lnR>
                    <a:lnT>
                      <a:noFill/>
                    </a:lnT>
                    <a:lnB>
                      <a:noFill/>
                    </a:lnB>
                    <a:solidFill>
                      <a:srgbClr val="C1B69C"/>
                    </a:solidFill>
                  </a:tcPr>
                </a:tc>
                <a:tc>
                  <a:txBody>
                    <a:bodyPr/>
                    <a:lstStyle/>
                    <a:p>
                      <a:pPr algn="ctr" rtl="0" fontAlgn="t"/>
                      <a:r>
                        <a:rPr lang="es-ES" sz="1600" b="1" i="0" u="none" strike="noStrike" dirty="0">
                          <a:solidFill>
                            <a:srgbClr val="000000"/>
                          </a:solidFill>
                          <a:effectLst/>
                          <a:latin typeface="Riviera Nights" panose="020B0504000000000000" pitchFamily="34" charset="0"/>
                        </a:rPr>
                        <a:t>2023</a:t>
                      </a:r>
                    </a:p>
                  </a:txBody>
                  <a:tcPr marL="9525" marR="9525" marT="9525" marB="0">
                    <a:lnL>
                      <a:noFill/>
                    </a:lnL>
                    <a:lnR>
                      <a:noFill/>
                    </a:lnR>
                    <a:lnT>
                      <a:noFill/>
                    </a:lnT>
                    <a:lnB>
                      <a:noFill/>
                    </a:lnB>
                    <a:solidFill>
                      <a:srgbClr val="C1B69C"/>
                    </a:solidFill>
                  </a:tcPr>
                </a:tc>
                <a:tc>
                  <a:txBody>
                    <a:bodyPr/>
                    <a:lstStyle/>
                    <a:p>
                      <a:pPr algn="ctr" rtl="0" fontAlgn="t"/>
                      <a:r>
                        <a:rPr lang="es-ES" sz="1600" b="1" i="0" u="none" strike="noStrike" dirty="0">
                          <a:solidFill>
                            <a:srgbClr val="000000"/>
                          </a:solidFill>
                          <a:effectLst/>
                          <a:latin typeface="Riviera Nights" panose="020B0504000000000000" pitchFamily="34" charset="0"/>
                        </a:rPr>
                        <a:t>2024</a:t>
                      </a:r>
                    </a:p>
                  </a:txBody>
                  <a:tcPr marL="9525" marR="9525" marT="9525" marB="0">
                    <a:lnL>
                      <a:noFill/>
                    </a:lnL>
                    <a:lnR>
                      <a:noFill/>
                    </a:lnR>
                    <a:lnT>
                      <a:noFill/>
                    </a:lnT>
                    <a:lnB>
                      <a:noFill/>
                    </a:lnB>
                    <a:solidFill>
                      <a:srgbClr val="C1B69C"/>
                    </a:solidFill>
                  </a:tcPr>
                </a:tc>
                <a:extLst>
                  <a:ext uri="{0D108BD9-81ED-4DB2-BD59-A6C34878D82A}">
                    <a16:rowId xmlns:a16="http://schemas.microsoft.com/office/drawing/2014/main" val="10000"/>
                  </a:ext>
                </a:extLst>
              </a:tr>
              <a:tr h="469543">
                <a:tc>
                  <a:txBody>
                    <a:bodyPr/>
                    <a:lstStyle/>
                    <a:p>
                      <a:pPr algn="l" rtl="0" fontAlgn="t"/>
                      <a:r>
                        <a:rPr lang="es-ES" sz="1600" b="1" i="0" u="none" strike="noStrike" dirty="0" err="1">
                          <a:solidFill>
                            <a:schemeClr val="bg1"/>
                          </a:solidFill>
                          <a:latin typeface="Arial"/>
                        </a:rPr>
                        <a:t>Consumer</a:t>
                      </a:r>
                      <a:r>
                        <a:rPr lang="es-ES" sz="1600" b="1" i="0" u="none" strike="noStrike" dirty="0">
                          <a:solidFill>
                            <a:schemeClr val="bg1"/>
                          </a:solidFill>
                          <a:latin typeface="Arial"/>
                        </a:rPr>
                        <a:t> </a:t>
                      </a:r>
                      <a:r>
                        <a:rPr lang="es-ES" sz="1600" b="1" i="0" u="none" strike="noStrike" dirty="0" err="1">
                          <a:solidFill>
                            <a:schemeClr val="bg1"/>
                          </a:solidFill>
                          <a:latin typeface="Arial"/>
                        </a:rPr>
                        <a:t>goods</a:t>
                      </a:r>
                      <a:endParaRPr lang="es-ES" sz="1600" b="1" i="0" u="none" strike="noStrike" dirty="0">
                        <a:solidFill>
                          <a:schemeClr val="bg1"/>
                        </a:solidFill>
                        <a:latin typeface="Arial"/>
                      </a:endParaRPr>
                    </a:p>
                  </a:txBody>
                  <a:tcPr marL="0" marR="0" marT="0" marB="0">
                    <a:lnL>
                      <a:noFill/>
                    </a:lnL>
                    <a:lnR>
                      <a:noFill/>
                    </a:lnR>
                    <a:lnT>
                      <a:noFill/>
                    </a:lnT>
                    <a:lnB>
                      <a:noFill/>
                    </a:lnB>
                    <a:solidFill>
                      <a:srgbClr val="0071CE"/>
                    </a:solidFill>
                  </a:tcPr>
                </a:tc>
                <a:tc>
                  <a:txBody>
                    <a:bodyPr/>
                    <a:lstStyle/>
                    <a:p>
                      <a:pPr algn="ctr"/>
                      <a:r>
                        <a:rPr lang="es-MX" sz="1600" dirty="0">
                          <a:solidFill>
                            <a:schemeClr val="bg1"/>
                          </a:solidFill>
                          <a:latin typeface="Riviera Nights" panose="020B0504000000000000" pitchFamily="34" charset="0"/>
                        </a:rPr>
                        <a:t>18.1</a:t>
                      </a:r>
                      <a:endParaRPr lang="en-CA" sz="1600" dirty="0">
                        <a:solidFill>
                          <a:schemeClr val="bg1"/>
                        </a:solidFill>
                        <a:latin typeface="Riviera Nights" panose="020B0504000000000000" pitchFamily="34" charset="0"/>
                      </a:endParaRPr>
                    </a:p>
                  </a:txBody>
                  <a:tcPr marL="91442" marR="91442" marT="45702" marB="45702" anchor="ctr" horzOverflow="overflow">
                    <a:lnL>
                      <a:noFill/>
                    </a:lnL>
                    <a:lnR>
                      <a:noFill/>
                    </a:lnR>
                    <a:lnT>
                      <a:noFill/>
                    </a:lnT>
                    <a:lnB>
                      <a:noFill/>
                    </a:lnB>
                    <a:solidFill>
                      <a:srgbClr val="0071CE"/>
                    </a:solidFill>
                  </a:tcPr>
                </a:tc>
                <a:tc>
                  <a:txBody>
                    <a:bodyPr/>
                    <a:lstStyle/>
                    <a:p>
                      <a:pPr algn="ctr"/>
                      <a:r>
                        <a:rPr lang="es-MX" sz="1600" dirty="0">
                          <a:solidFill>
                            <a:schemeClr val="bg1"/>
                          </a:solidFill>
                          <a:latin typeface="Riviera Nights" panose="020B0504000000000000" pitchFamily="34" charset="0"/>
                        </a:rPr>
                        <a:t>18.1</a:t>
                      </a:r>
                      <a:endParaRPr lang="en-CA" sz="1600" dirty="0">
                        <a:solidFill>
                          <a:schemeClr val="bg1"/>
                        </a:solidFill>
                        <a:latin typeface="Riviera Nights" panose="020B0504000000000000" pitchFamily="34" charset="0"/>
                      </a:endParaRPr>
                    </a:p>
                  </a:txBody>
                  <a:tcPr marL="91442" marR="91442" marT="45702" marB="45702" anchor="ctr" horzOverflow="overflow">
                    <a:lnL>
                      <a:noFill/>
                    </a:lnL>
                    <a:lnR>
                      <a:noFill/>
                    </a:lnR>
                    <a:lnT>
                      <a:noFill/>
                    </a:lnT>
                    <a:lnB>
                      <a:noFill/>
                    </a:lnB>
                    <a:solidFill>
                      <a:srgbClr val="0071CE"/>
                    </a:solidFill>
                  </a:tcPr>
                </a:tc>
                <a:tc>
                  <a:txBody>
                    <a:bodyPr/>
                    <a:lstStyle/>
                    <a:p>
                      <a:pPr algn="ctr"/>
                      <a:r>
                        <a:rPr lang="en-GB" sz="1600" dirty="0">
                          <a:solidFill>
                            <a:schemeClr val="bg1"/>
                          </a:solidFill>
                          <a:latin typeface="Riviera Nights" panose="020B0504000000000000" pitchFamily="34" charset="0"/>
                        </a:rPr>
                        <a:t>21.0</a:t>
                      </a:r>
                    </a:p>
                  </a:txBody>
                  <a:tcPr marL="91442" marR="91442" marT="45702" marB="45702" anchor="ctr" horzOverflow="overflow">
                    <a:lnL>
                      <a:noFill/>
                    </a:lnL>
                    <a:lnR>
                      <a:noFill/>
                    </a:lnR>
                    <a:lnT>
                      <a:noFill/>
                    </a:lnT>
                    <a:lnB>
                      <a:noFill/>
                    </a:lnB>
                    <a:solidFill>
                      <a:srgbClr val="0071CE"/>
                    </a:solidFill>
                  </a:tcPr>
                </a:tc>
                <a:tc>
                  <a:txBody>
                    <a:bodyPr/>
                    <a:lstStyle/>
                    <a:p>
                      <a:pPr algn="ctr"/>
                      <a:r>
                        <a:rPr lang="en-US" sz="1600" dirty="0">
                          <a:solidFill>
                            <a:schemeClr val="bg1"/>
                          </a:solidFill>
                          <a:latin typeface="Riviera Nights" panose="020B0504000000000000" pitchFamily="34" charset="0"/>
                        </a:rPr>
                        <a:t>22.9</a:t>
                      </a:r>
                    </a:p>
                  </a:txBody>
                  <a:tcPr marL="91442" marR="91442" marT="45702" marB="45702" anchor="ctr" horzOverflow="overflow">
                    <a:lnL>
                      <a:noFill/>
                    </a:lnL>
                    <a:lnR>
                      <a:noFill/>
                    </a:lnR>
                    <a:lnT>
                      <a:noFill/>
                    </a:lnT>
                    <a:lnB>
                      <a:noFill/>
                    </a:lnB>
                    <a:solidFill>
                      <a:srgbClr val="0071CE"/>
                    </a:solidFill>
                  </a:tcPr>
                </a:tc>
                <a:tc>
                  <a:txBody>
                    <a:bodyPr/>
                    <a:lstStyle/>
                    <a:p>
                      <a:pPr algn="ctr"/>
                      <a:r>
                        <a:rPr lang="en-US" sz="1600" dirty="0">
                          <a:solidFill>
                            <a:schemeClr val="bg1"/>
                          </a:solidFill>
                          <a:latin typeface="Riviera Nights" panose="020B0504000000000000" pitchFamily="34" charset="0"/>
                        </a:rPr>
                        <a:t>20.2</a:t>
                      </a:r>
                    </a:p>
                  </a:txBody>
                  <a:tcPr marL="91442" marR="91442" marT="45702" marB="45702" anchor="ctr" horzOverflow="overflow">
                    <a:lnL>
                      <a:noFill/>
                    </a:lnL>
                    <a:lnR>
                      <a:noFill/>
                    </a:lnR>
                    <a:lnT>
                      <a:noFill/>
                    </a:lnT>
                    <a:lnB>
                      <a:noFill/>
                    </a:lnB>
                    <a:solidFill>
                      <a:srgbClr val="0071CE"/>
                    </a:solidFill>
                  </a:tcPr>
                </a:tc>
                <a:tc>
                  <a:txBody>
                    <a:bodyPr/>
                    <a:lstStyle/>
                    <a:p>
                      <a:pPr algn="ctr"/>
                      <a:r>
                        <a:rPr lang="en-US" sz="1600" dirty="0">
                          <a:solidFill>
                            <a:schemeClr val="bg1"/>
                          </a:solidFill>
                          <a:latin typeface="Riviera Nights" panose="020B0504000000000000" pitchFamily="34" charset="0"/>
                        </a:rPr>
                        <a:t>16.3</a:t>
                      </a:r>
                    </a:p>
                  </a:txBody>
                  <a:tcPr marL="91442" marR="91442" marT="45702" marB="45702" anchor="ctr" horzOverflow="overflow">
                    <a:lnL>
                      <a:noFill/>
                    </a:lnL>
                    <a:lnR>
                      <a:noFill/>
                    </a:lnR>
                    <a:lnT>
                      <a:noFill/>
                    </a:lnT>
                    <a:lnB>
                      <a:noFill/>
                    </a:lnB>
                    <a:solidFill>
                      <a:srgbClr val="0071CE"/>
                    </a:solidFill>
                  </a:tcPr>
                </a:tc>
                <a:tc>
                  <a:txBody>
                    <a:bodyPr/>
                    <a:lstStyle/>
                    <a:p>
                      <a:pPr algn="ctr"/>
                      <a:r>
                        <a:rPr lang="en-US" sz="1600" dirty="0">
                          <a:solidFill>
                            <a:schemeClr val="bg1"/>
                          </a:solidFill>
                          <a:latin typeface="Riviera Nights" panose="020B0504000000000000" pitchFamily="34" charset="0"/>
                        </a:rPr>
                        <a:t>27.6</a:t>
                      </a:r>
                    </a:p>
                  </a:txBody>
                  <a:tcPr marL="91442" marR="91442" marT="45702" marB="45702" anchor="ctr" horzOverflow="overflow">
                    <a:lnL>
                      <a:noFill/>
                    </a:lnL>
                    <a:lnR>
                      <a:noFill/>
                    </a:lnR>
                    <a:lnT>
                      <a:noFill/>
                    </a:lnT>
                    <a:lnB>
                      <a:noFill/>
                    </a:lnB>
                    <a:solidFill>
                      <a:srgbClr val="0071CE"/>
                    </a:solidFill>
                  </a:tcPr>
                </a:tc>
                <a:tc>
                  <a:txBody>
                    <a:bodyPr/>
                    <a:lstStyle/>
                    <a:p>
                      <a:pPr algn="ctr"/>
                      <a:r>
                        <a:rPr lang="en-US" sz="1600" dirty="0">
                          <a:solidFill>
                            <a:schemeClr val="bg1"/>
                          </a:solidFill>
                          <a:latin typeface="Riviera Nights" panose="020B0504000000000000" pitchFamily="34" charset="0"/>
                        </a:rPr>
                        <a:t>28.5</a:t>
                      </a:r>
                    </a:p>
                  </a:txBody>
                  <a:tcPr marL="91442" marR="91442" marT="45702" marB="45702" anchor="ctr" horzOverflow="overflow">
                    <a:lnL>
                      <a:noFill/>
                    </a:lnL>
                    <a:lnR>
                      <a:noFill/>
                    </a:lnR>
                    <a:lnT>
                      <a:noFill/>
                    </a:lnT>
                    <a:lnB>
                      <a:noFill/>
                    </a:lnB>
                    <a:solidFill>
                      <a:srgbClr val="0071CE"/>
                    </a:solidFill>
                  </a:tcPr>
                </a:tc>
                <a:tc>
                  <a:txBody>
                    <a:bodyPr/>
                    <a:lstStyle/>
                    <a:p>
                      <a:pPr algn="ctr"/>
                      <a:r>
                        <a:rPr lang="en-US" sz="1600" dirty="0">
                          <a:solidFill>
                            <a:schemeClr val="bg1"/>
                          </a:solidFill>
                          <a:latin typeface="Riviera Nights" panose="020B0504000000000000" pitchFamily="34" charset="0"/>
                        </a:rPr>
                        <a:t>22.0</a:t>
                      </a:r>
                    </a:p>
                  </a:txBody>
                  <a:tcPr marL="91442" marR="91442" marT="45702" marB="45702" anchor="ctr" horzOverflow="overflow">
                    <a:lnL>
                      <a:noFill/>
                    </a:lnL>
                    <a:lnR>
                      <a:noFill/>
                    </a:lnR>
                    <a:lnT>
                      <a:noFill/>
                    </a:lnT>
                    <a:lnB>
                      <a:noFill/>
                    </a:lnB>
                    <a:solidFill>
                      <a:srgbClr val="0071CE"/>
                    </a:solidFill>
                  </a:tcPr>
                </a:tc>
                <a:tc>
                  <a:txBody>
                    <a:bodyPr/>
                    <a:lstStyle/>
                    <a:p>
                      <a:pPr algn="ctr"/>
                      <a:r>
                        <a:rPr lang="en-US" sz="1600" dirty="0">
                          <a:solidFill>
                            <a:schemeClr val="bg1"/>
                          </a:solidFill>
                          <a:latin typeface="Riviera Nights" panose="020B0504000000000000" pitchFamily="34" charset="0"/>
                        </a:rPr>
                        <a:t>22.8</a:t>
                      </a:r>
                    </a:p>
                  </a:txBody>
                  <a:tcPr marL="91442" marR="91442" marT="45702" marB="45702" anchor="ctr" horzOverflow="overflow">
                    <a:lnL>
                      <a:noFill/>
                    </a:lnL>
                    <a:lnR>
                      <a:noFill/>
                    </a:lnR>
                    <a:lnT>
                      <a:noFill/>
                    </a:lnT>
                    <a:lnB>
                      <a:noFill/>
                    </a:lnB>
                    <a:solidFill>
                      <a:srgbClr val="0071CE"/>
                    </a:solidFill>
                  </a:tcPr>
                </a:tc>
                <a:extLst>
                  <a:ext uri="{0D108BD9-81ED-4DB2-BD59-A6C34878D82A}">
                    <a16:rowId xmlns:a16="http://schemas.microsoft.com/office/drawing/2014/main" val="10001"/>
                  </a:ext>
                </a:extLst>
              </a:tr>
              <a:tr h="469543">
                <a:tc>
                  <a:txBody>
                    <a:bodyPr/>
                    <a:lstStyle/>
                    <a:p>
                      <a:pPr algn="l" rtl="0" fontAlgn="t"/>
                      <a:r>
                        <a:rPr lang="es-ES" sz="1600" b="1" i="0" u="none" strike="noStrike" dirty="0" err="1">
                          <a:solidFill>
                            <a:schemeClr val="bg1"/>
                          </a:solidFill>
                          <a:latin typeface="Arial"/>
                        </a:rPr>
                        <a:t>Oil</a:t>
                      </a:r>
                      <a:r>
                        <a:rPr lang="es-ES" sz="1600" b="1" i="0" u="none" strike="noStrike" dirty="0">
                          <a:solidFill>
                            <a:schemeClr val="bg1"/>
                          </a:solidFill>
                          <a:latin typeface="Arial"/>
                        </a:rPr>
                        <a:t> &amp; </a:t>
                      </a:r>
                      <a:r>
                        <a:rPr lang="es-ES" sz="1600" b="1" i="0" u="none" strike="noStrike" dirty="0" err="1">
                          <a:solidFill>
                            <a:schemeClr val="bg1"/>
                          </a:solidFill>
                          <a:latin typeface="Arial"/>
                        </a:rPr>
                        <a:t>Other</a:t>
                      </a:r>
                      <a:r>
                        <a:rPr lang="es-ES" sz="1600" b="1" i="0" u="none" strike="noStrike" dirty="0">
                          <a:solidFill>
                            <a:schemeClr val="bg1"/>
                          </a:solidFill>
                          <a:latin typeface="Arial"/>
                        </a:rPr>
                        <a:t> </a:t>
                      </a:r>
                      <a:r>
                        <a:rPr lang="es-ES" sz="1600" b="1" i="0" u="none" strike="noStrike" dirty="0" err="1">
                          <a:solidFill>
                            <a:schemeClr val="bg1"/>
                          </a:solidFill>
                          <a:latin typeface="Arial"/>
                        </a:rPr>
                        <a:t>fuels</a:t>
                      </a:r>
                      <a:endParaRPr lang="es-ES" sz="1600" b="1" i="0" u="none" strike="noStrike" dirty="0">
                        <a:solidFill>
                          <a:schemeClr val="bg1"/>
                        </a:solidFill>
                        <a:latin typeface="Arial"/>
                      </a:endParaRPr>
                    </a:p>
                  </a:txBody>
                  <a:tcPr marL="0" marR="0" marT="0" marB="0">
                    <a:lnL>
                      <a:noFill/>
                    </a:lnL>
                    <a:lnR>
                      <a:noFill/>
                    </a:lnR>
                    <a:lnT>
                      <a:noFill/>
                    </a:lnT>
                    <a:lnB>
                      <a:noFill/>
                    </a:lnB>
                    <a:solidFill>
                      <a:srgbClr val="DA5856"/>
                    </a:solidFill>
                  </a:tcPr>
                </a:tc>
                <a:tc>
                  <a:txBody>
                    <a:bodyPr/>
                    <a:lstStyle/>
                    <a:p>
                      <a:pPr algn="ctr"/>
                      <a:r>
                        <a:rPr lang="es-MX" sz="1600" dirty="0">
                          <a:solidFill>
                            <a:schemeClr val="bg1"/>
                          </a:solidFill>
                          <a:latin typeface="Riviera Nights" panose="020B0504000000000000" pitchFamily="34" charset="0"/>
                        </a:rPr>
                        <a:t>7.9</a:t>
                      </a:r>
                      <a:endParaRPr lang="en-CA" sz="1600" dirty="0">
                        <a:solidFill>
                          <a:schemeClr val="bg1"/>
                        </a:solidFill>
                        <a:latin typeface="Riviera Nights" panose="020B0504000000000000" pitchFamily="34" charset="0"/>
                      </a:endParaRPr>
                    </a:p>
                  </a:txBody>
                  <a:tcPr marL="91442" marR="91442" marT="45702" marB="45702" anchor="ctr" horzOverflow="overflow">
                    <a:lnL>
                      <a:noFill/>
                    </a:lnL>
                    <a:lnR>
                      <a:noFill/>
                    </a:lnR>
                    <a:lnT>
                      <a:noFill/>
                    </a:lnT>
                    <a:lnB>
                      <a:noFill/>
                    </a:lnB>
                    <a:solidFill>
                      <a:srgbClr val="DA5856"/>
                    </a:solidFill>
                  </a:tcPr>
                </a:tc>
                <a:tc>
                  <a:txBody>
                    <a:bodyPr/>
                    <a:lstStyle/>
                    <a:p>
                      <a:pPr algn="ctr"/>
                      <a:r>
                        <a:rPr lang="es-MX" sz="1600" dirty="0">
                          <a:solidFill>
                            <a:schemeClr val="bg1"/>
                          </a:solidFill>
                          <a:latin typeface="Riviera Nights" panose="020B0504000000000000" pitchFamily="34" charset="0"/>
                        </a:rPr>
                        <a:t>6.9</a:t>
                      </a:r>
                      <a:endParaRPr lang="en-CA" sz="1600" dirty="0">
                        <a:solidFill>
                          <a:schemeClr val="bg1"/>
                        </a:solidFill>
                        <a:latin typeface="Riviera Nights" panose="020B0504000000000000" pitchFamily="34" charset="0"/>
                      </a:endParaRPr>
                    </a:p>
                  </a:txBody>
                  <a:tcPr marL="91442" marR="91442" marT="45702" marB="45702" anchor="ctr" horzOverflow="overflow">
                    <a:lnL>
                      <a:noFill/>
                    </a:lnL>
                    <a:lnR>
                      <a:noFill/>
                    </a:lnR>
                    <a:lnT>
                      <a:noFill/>
                    </a:lnT>
                    <a:lnB>
                      <a:noFill/>
                    </a:lnB>
                    <a:solidFill>
                      <a:srgbClr val="DA5856"/>
                    </a:solidFill>
                  </a:tcPr>
                </a:tc>
                <a:tc>
                  <a:txBody>
                    <a:bodyPr/>
                    <a:lstStyle/>
                    <a:p>
                      <a:pPr algn="ctr"/>
                      <a:r>
                        <a:rPr lang="en-GB" sz="1600" dirty="0">
                          <a:solidFill>
                            <a:schemeClr val="bg1"/>
                          </a:solidFill>
                          <a:latin typeface="Riviera Nights" panose="020B0504000000000000" pitchFamily="34" charset="0"/>
                        </a:rPr>
                        <a:t>8.8</a:t>
                      </a:r>
                    </a:p>
                  </a:txBody>
                  <a:tcPr marL="91442" marR="91442" marT="45702" marB="45702" anchor="ctr" horzOverflow="overflow">
                    <a:lnL>
                      <a:noFill/>
                    </a:lnL>
                    <a:lnR>
                      <a:noFill/>
                    </a:lnR>
                    <a:lnT>
                      <a:noFill/>
                    </a:lnT>
                    <a:lnB>
                      <a:noFill/>
                    </a:lnB>
                    <a:solidFill>
                      <a:srgbClr val="DA5856"/>
                    </a:solidFill>
                  </a:tcPr>
                </a:tc>
                <a:tc>
                  <a:txBody>
                    <a:bodyPr/>
                    <a:lstStyle/>
                    <a:p>
                      <a:pPr algn="ctr"/>
                      <a:r>
                        <a:rPr lang="en-US" sz="1600" dirty="0">
                          <a:solidFill>
                            <a:schemeClr val="bg1"/>
                          </a:solidFill>
                          <a:latin typeface="Riviera Nights" panose="020B0504000000000000" pitchFamily="34" charset="0"/>
                        </a:rPr>
                        <a:t>11.2</a:t>
                      </a:r>
                    </a:p>
                  </a:txBody>
                  <a:tcPr marL="91442" marR="91442" marT="45702" marB="45702" anchor="ctr" horzOverflow="overflow">
                    <a:lnL>
                      <a:noFill/>
                    </a:lnL>
                    <a:lnR>
                      <a:noFill/>
                    </a:lnR>
                    <a:lnT>
                      <a:noFill/>
                    </a:lnT>
                    <a:lnB>
                      <a:noFill/>
                    </a:lnB>
                    <a:solidFill>
                      <a:srgbClr val="DA5856"/>
                    </a:solidFill>
                  </a:tcPr>
                </a:tc>
                <a:tc>
                  <a:txBody>
                    <a:bodyPr/>
                    <a:lstStyle/>
                    <a:p>
                      <a:pPr algn="ctr"/>
                      <a:r>
                        <a:rPr lang="en-US" sz="1600" dirty="0">
                          <a:solidFill>
                            <a:schemeClr val="bg1"/>
                          </a:solidFill>
                          <a:latin typeface="Riviera Nights" panose="020B0504000000000000" pitchFamily="34" charset="0"/>
                        </a:rPr>
                        <a:t>10.5</a:t>
                      </a:r>
                    </a:p>
                  </a:txBody>
                  <a:tcPr marL="91442" marR="91442" marT="45702" marB="45702" anchor="ctr" horzOverflow="overflow">
                    <a:lnL>
                      <a:noFill/>
                    </a:lnL>
                    <a:lnR>
                      <a:noFill/>
                    </a:lnR>
                    <a:lnT>
                      <a:noFill/>
                    </a:lnT>
                    <a:lnB>
                      <a:noFill/>
                    </a:lnB>
                    <a:solidFill>
                      <a:srgbClr val="DA5856"/>
                    </a:solidFill>
                  </a:tcPr>
                </a:tc>
                <a:tc>
                  <a:txBody>
                    <a:bodyPr/>
                    <a:lstStyle/>
                    <a:p>
                      <a:pPr algn="ctr"/>
                      <a:r>
                        <a:rPr lang="en-US" sz="1600" dirty="0">
                          <a:solidFill>
                            <a:schemeClr val="bg1"/>
                          </a:solidFill>
                          <a:latin typeface="Riviera Nights" panose="020B0504000000000000" pitchFamily="34" charset="0"/>
                        </a:rPr>
                        <a:t>6.8</a:t>
                      </a:r>
                    </a:p>
                  </a:txBody>
                  <a:tcPr marL="91442" marR="91442" marT="45702" marB="45702" anchor="ctr" horzOverflow="overflow">
                    <a:lnL>
                      <a:noFill/>
                    </a:lnL>
                    <a:lnR>
                      <a:noFill/>
                    </a:lnR>
                    <a:lnT>
                      <a:noFill/>
                    </a:lnT>
                    <a:lnB>
                      <a:noFill/>
                    </a:lnB>
                    <a:solidFill>
                      <a:srgbClr val="DA5856"/>
                    </a:solidFill>
                  </a:tcPr>
                </a:tc>
                <a:tc>
                  <a:txBody>
                    <a:bodyPr/>
                    <a:lstStyle/>
                    <a:p>
                      <a:pPr algn="ctr"/>
                      <a:r>
                        <a:rPr lang="en-US" sz="1600" dirty="0">
                          <a:solidFill>
                            <a:schemeClr val="bg1"/>
                          </a:solidFill>
                          <a:latin typeface="Riviera Nights" panose="020B0504000000000000" pitchFamily="34" charset="0"/>
                        </a:rPr>
                        <a:t>12.6</a:t>
                      </a:r>
                    </a:p>
                  </a:txBody>
                  <a:tcPr marL="91442" marR="91442" marT="45702" marB="45702" anchor="ctr" horzOverflow="overflow">
                    <a:lnL>
                      <a:noFill/>
                    </a:lnL>
                    <a:lnR>
                      <a:noFill/>
                    </a:lnR>
                    <a:lnT>
                      <a:noFill/>
                    </a:lnT>
                    <a:lnB>
                      <a:noFill/>
                    </a:lnB>
                    <a:solidFill>
                      <a:srgbClr val="DA5856"/>
                    </a:solidFill>
                  </a:tcPr>
                </a:tc>
                <a:tc>
                  <a:txBody>
                    <a:bodyPr/>
                    <a:lstStyle/>
                    <a:p>
                      <a:pPr algn="ctr"/>
                      <a:r>
                        <a:rPr lang="en-US" sz="1600" dirty="0">
                          <a:solidFill>
                            <a:schemeClr val="bg1"/>
                          </a:solidFill>
                          <a:latin typeface="Riviera Nights" panose="020B0504000000000000" pitchFamily="34" charset="0"/>
                        </a:rPr>
                        <a:t>20.3</a:t>
                      </a:r>
                    </a:p>
                  </a:txBody>
                  <a:tcPr marL="91442" marR="91442" marT="45702" marB="45702" anchor="ctr" horzOverflow="overflow">
                    <a:lnL>
                      <a:noFill/>
                    </a:lnL>
                    <a:lnR>
                      <a:noFill/>
                    </a:lnR>
                    <a:lnT>
                      <a:noFill/>
                    </a:lnT>
                    <a:lnB>
                      <a:noFill/>
                    </a:lnB>
                    <a:solidFill>
                      <a:srgbClr val="DA5856"/>
                    </a:solidFill>
                  </a:tcPr>
                </a:tc>
                <a:tc>
                  <a:txBody>
                    <a:bodyPr/>
                    <a:lstStyle/>
                    <a:p>
                      <a:pPr algn="ctr"/>
                      <a:r>
                        <a:rPr lang="en-US" sz="1600" dirty="0">
                          <a:solidFill>
                            <a:schemeClr val="bg1"/>
                          </a:solidFill>
                          <a:latin typeface="Riviera Nights" panose="020B0504000000000000" pitchFamily="34" charset="0"/>
                        </a:rPr>
                        <a:t>15.9</a:t>
                      </a:r>
                    </a:p>
                  </a:txBody>
                  <a:tcPr marL="91442" marR="91442" marT="45702" marB="45702" anchor="ctr" horzOverflow="overflow">
                    <a:lnL>
                      <a:noFill/>
                    </a:lnL>
                    <a:lnR>
                      <a:noFill/>
                    </a:lnR>
                    <a:lnT>
                      <a:noFill/>
                    </a:lnT>
                    <a:lnB>
                      <a:noFill/>
                    </a:lnB>
                    <a:solidFill>
                      <a:srgbClr val="DA5856"/>
                    </a:solidFill>
                  </a:tcPr>
                </a:tc>
                <a:tc>
                  <a:txBody>
                    <a:bodyPr/>
                    <a:lstStyle/>
                    <a:p>
                      <a:pPr algn="ctr"/>
                      <a:r>
                        <a:rPr lang="en-US" sz="1600" dirty="0">
                          <a:solidFill>
                            <a:schemeClr val="bg1"/>
                          </a:solidFill>
                          <a:latin typeface="Riviera Nights" panose="020B0504000000000000" pitchFamily="34" charset="0"/>
                        </a:rPr>
                        <a:t>14.2</a:t>
                      </a:r>
                    </a:p>
                  </a:txBody>
                  <a:tcPr marL="91442" marR="91442" marT="45702" marB="45702" anchor="ctr" horzOverflow="overflow">
                    <a:lnL>
                      <a:noFill/>
                    </a:lnL>
                    <a:lnR>
                      <a:noFill/>
                    </a:lnR>
                    <a:lnT>
                      <a:noFill/>
                    </a:lnT>
                    <a:lnB>
                      <a:noFill/>
                    </a:lnB>
                    <a:solidFill>
                      <a:srgbClr val="DA5856"/>
                    </a:solidFill>
                  </a:tcPr>
                </a:tc>
                <a:extLst>
                  <a:ext uri="{0D108BD9-81ED-4DB2-BD59-A6C34878D82A}">
                    <a16:rowId xmlns:a16="http://schemas.microsoft.com/office/drawing/2014/main" val="10002"/>
                  </a:ext>
                </a:extLst>
              </a:tr>
              <a:tr h="469543">
                <a:tc>
                  <a:txBody>
                    <a:bodyPr/>
                    <a:lstStyle/>
                    <a:p>
                      <a:pPr algn="l" rtl="0" fontAlgn="t"/>
                      <a:r>
                        <a:rPr lang="es-ES" sz="1600" b="1" i="0" u="none" strike="noStrike" dirty="0">
                          <a:solidFill>
                            <a:srgbClr val="000000"/>
                          </a:solidFill>
                          <a:latin typeface="Arial"/>
                        </a:rPr>
                        <a:t>Non-</a:t>
                      </a:r>
                      <a:r>
                        <a:rPr lang="es-ES" sz="1600" b="1" i="0" u="none" strike="noStrike" dirty="0" err="1">
                          <a:solidFill>
                            <a:srgbClr val="000000"/>
                          </a:solidFill>
                          <a:latin typeface="Arial"/>
                        </a:rPr>
                        <a:t>oil</a:t>
                      </a:r>
                      <a:r>
                        <a:rPr lang="es-ES" sz="1600" b="1" i="0" u="none" strike="noStrike" dirty="0">
                          <a:solidFill>
                            <a:srgbClr val="000000"/>
                          </a:solidFill>
                          <a:latin typeface="Arial"/>
                        </a:rPr>
                        <a:t> inputs</a:t>
                      </a:r>
                    </a:p>
                  </a:txBody>
                  <a:tcPr marL="0" marR="0" marT="0" marB="0">
                    <a:lnL>
                      <a:noFill/>
                    </a:lnL>
                    <a:lnR>
                      <a:noFill/>
                    </a:lnR>
                    <a:lnT>
                      <a:noFill/>
                    </a:lnT>
                    <a:lnB>
                      <a:noFill/>
                    </a:lnB>
                    <a:solidFill>
                      <a:srgbClr val="E2E2DB"/>
                    </a:solidFill>
                  </a:tcPr>
                </a:tc>
                <a:tc>
                  <a:txBody>
                    <a:bodyPr/>
                    <a:lstStyle/>
                    <a:p>
                      <a:pPr algn="ctr"/>
                      <a:r>
                        <a:rPr lang="es-MX" sz="1600" dirty="0">
                          <a:solidFill>
                            <a:schemeClr val="bg1">
                              <a:lumMod val="50000"/>
                            </a:schemeClr>
                          </a:solidFill>
                          <a:latin typeface="Riviera Nights" panose="020B0504000000000000" pitchFamily="34" charset="0"/>
                        </a:rPr>
                        <a:t>22.6</a:t>
                      </a:r>
                      <a:endParaRPr lang="en-CA" sz="1600" dirty="0">
                        <a:solidFill>
                          <a:schemeClr val="bg1">
                            <a:lumMod val="50000"/>
                          </a:schemeClr>
                        </a:solidFill>
                        <a:latin typeface="Riviera Nights" panose="020B0504000000000000" pitchFamily="34" charset="0"/>
                      </a:endParaRPr>
                    </a:p>
                  </a:txBody>
                  <a:tcPr marL="91442" marR="91442" marT="45702" marB="45702" anchor="ctr" horzOverflow="overflow">
                    <a:lnL>
                      <a:noFill/>
                    </a:lnL>
                    <a:lnR>
                      <a:noFill/>
                    </a:lnR>
                    <a:lnT>
                      <a:noFill/>
                    </a:lnT>
                    <a:lnB>
                      <a:noFill/>
                    </a:lnB>
                    <a:solidFill>
                      <a:srgbClr val="E2E2DB"/>
                    </a:solidFill>
                  </a:tcPr>
                </a:tc>
                <a:tc>
                  <a:txBody>
                    <a:bodyPr/>
                    <a:lstStyle/>
                    <a:p>
                      <a:pPr algn="ctr"/>
                      <a:r>
                        <a:rPr lang="es-MX" sz="1600" dirty="0">
                          <a:solidFill>
                            <a:schemeClr val="bg1">
                              <a:lumMod val="50000"/>
                            </a:schemeClr>
                          </a:solidFill>
                          <a:latin typeface="Riviera Nights" panose="020B0504000000000000" pitchFamily="34" charset="0"/>
                        </a:rPr>
                        <a:t>20.9</a:t>
                      </a:r>
                      <a:endParaRPr lang="en-CA" sz="1600" dirty="0">
                        <a:solidFill>
                          <a:schemeClr val="bg1">
                            <a:lumMod val="50000"/>
                          </a:schemeClr>
                        </a:solidFill>
                        <a:latin typeface="Riviera Nights" panose="020B0504000000000000" pitchFamily="34" charset="0"/>
                      </a:endParaRPr>
                    </a:p>
                  </a:txBody>
                  <a:tcPr marL="91442" marR="91442" marT="45702" marB="45702" anchor="ctr" horzOverflow="overflow">
                    <a:lnL>
                      <a:noFill/>
                    </a:lnL>
                    <a:lnR>
                      <a:noFill/>
                    </a:lnR>
                    <a:lnT>
                      <a:noFill/>
                    </a:lnT>
                    <a:lnB>
                      <a:noFill/>
                    </a:lnB>
                    <a:solidFill>
                      <a:srgbClr val="E2E2DB"/>
                    </a:solidFill>
                  </a:tcPr>
                </a:tc>
                <a:tc>
                  <a:txBody>
                    <a:bodyPr/>
                    <a:lstStyle/>
                    <a:p>
                      <a:pPr algn="ctr"/>
                      <a:r>
                        <a:rPr lang="en-GB" sz="1600" dirty="0">
                          <a:solidFill>
                            <a:schemeClr val="bg1">
                              <a:lumMod val="50000"/>
                            </a:schemeClr>
                          </a:solidFill>
                          <a:latin typeface="Riviera Nights" panose="020B0504000000000000" pitchFamily="34" charset="0"/>
                        </a:rPr>
                        <a:t>21.8</a:t>
                      </a:r>
                    </a:p>
                  </a:txBody>
                  <a:tcPr marL="91442" marR="91442" marT="45702" marB="45702" anchor="ctr" horzOverflow="overflow">
                    <a:lnL>
                      <a:noFill/>
                    </a:lnL>
                    <a:lnR>
                      <a:noFill/>
                    </a:lnR>
                    <a:lnT>
                      <a:noFill/>
                    </a:lnT>
                    <a:lnB>
                      <a:noFill/>
                    </a:lnB>
                    <a:solidFill>
                      <a:srgbClr val="E2E2DB"/>
                    </a:solidFill>
                  </a:tcPr>
                </a:tc>
                <a:tc>
                  <a:txBody>
                    <a:bodyPr/>
                    <a:lstStyle/>
                    <a:p>
                      <a:pPr algn="ctr"/>
                      <a:r>
                        <a:rPr lang="en-US" sz="1600" dirty="0">
                          <a:solidFill>
                            <a:schemeClr val="bg1">
                              <a:lumMod val="50000"/>
                            </a:schemeClr>
                          </a:solidFill>
                          <a:latin typeface="Riviera Nights" panose="020B0504000000000000" pitchFamily="34" charset="0"/>
                        </a:rPr>
                        <a:t>25.2</a:t>
                      </a:r>
                    </a:p>
                  </a:txBody>
                  <a:tcPr marL="91442" marR="91442" marT="45702" marB="45702" anchor="ctr" horzOverflow="overflow">
                    <a:lnL>
                      <a:noFill/>
                    </a:lnL>
                    <a:lnR>
                      <a:noFill/>
                    </a:lnR>
                    <a:lnT>
                      <a:noFill/>
                    </a:lnT>
                    <a:lnB>
                      <a:noFill/>
                    </a:lnB>
                    <a:solidFill>
                      <a:srgbClr val="E2E2DB"/>
                    </a:solidFill>
                  </a:tcPr>
                </a:tc>
                <a:tc>
                  <a:txBody>
                    <a:bodyPr/>
                    <a:lstStyle/>
                    <a:p>
                      <a:pPr algn="ctr"/>
                      <a:r>
                        <a:rPr lang="en-US" sz="1600" dirty="0">
                          <a:solidFill>
                            <a:schemeClr val="bg1">
                              <a:lumMod val="50000"/>
                            </a:schemeClr>
                          </a:solidFill>
                          <a:latin typeface="Riviera Nights" panose="020B0504000000000000" pitchFamily="34" charset="0"/>
                        </a:rPr>
                        <a:t>24.0</a:t>
                      </a:r>
                    </a:p>
                  </a:txBody>
                  <a:tcPr marL="91442" marR="91442" marT="45702" marB="45702" anchor="ctr" horzOverflow="overflow">
                    <a:lnL>
                      <a:noFill/>
                    </a:lnL>
                    <a:lnR>
                      <a:noFill/>
                    </a:lnR>
                    <a:lnT>
                      <a:noFill/>
                    </a:lnT>
                    <a:lnB>
                      <a:noFill/>
                    </a:lnB>
                    <a:solidFill>
                      <a:srgbClr val="E2E2DB"/>
                    </a:solidFill>
                  </a:tcPr>
                </a:tc>
                <a:tc>
                  <a:txBody>
                    <a:bodyPr/>
                    <a:lstStyle/>
                    <a:p>
                      <a:pPr algn="ctr"/>
                      <a:r>
                        <a:rPr lang="en-US" sz="1600" dirty="0">
                          <a:solidFill>
                            <a:schemeClr val="bg1">
                              <a:lumMod val="50000"/>
                            </a:schemeClr>
                          </a:solidFill>
                          <a:latin typeface="Riviera Nights" panose="020B0504000000000000" pitchFamily="34" charset="0"/>
                        </a:rPr>
                        <a:t>22.5</a:t>
                      </a:r>
                    </a:p>
                  </a:txBody>
                  <a:tcPr marL="91442" marR="91442" marT="45702" marB="45702" anchor="ctr" horzOverflow="overflow">
                    <a:lnL>
                      <a:noFill/>
                    </a:lnL>
                    <a:lnR>
                      <a:noFill/>
                    </a:lnR>
                    <a:lnT>
                      <a:noFill/>
                    </a:lnT>
                    <a:lnB>
                      <a:noFill/>
                    </a:lnB>
                    <a:solidFill>
                      <a:srgbClr val="E2E2DB"/>
                    </a:solidFill>
                  </a:tcPr>
                </a:tc>
                <a:tc>
                  <a:txBody>
                    <a:bodyPr/>
                    <a:lstStyle/>
                    <a:p>
                      <a:pPr algn="ctr"/>
                      <a:r>
                        <a:rPr lang="en-US" sz="1600" dirty="0">
                          <a:solidFill>
                            <a:schemeClr val="bg1">
                              <a:lumMod val="50000"/>
                            </a:schemeClr>
                          </a:solidFill>
                          <a:latin typeface="Riviera Nights" panose="020B0504000000000000" pitchFamily="34" charset="0"/>
                        </a:rPr>
                        <a:t>33.5</a:t>
                      </a:r>
                    </a:p>
                  </a:txBody>
                  <a:tcPr marL="91442" marR="91442" marT="45702" marB="45702" anchor="ctr" horzOverflow="overflow">
                    <a:lnL>
                      <a:noFill/>
                    </a:lnL>
                    <a:lnR>
                      <a:noFill/>
                    </a:lnR>
                    <a:lnT>
                      <a:noFill/>
                    </a:lnT>
                    <a:lnB>
                      <a:noFill/>
                    </a:lnB>
                    <a:solidFill>
                      <a:srgbClr val="E2E2DB"/>
                    </a:solidFill>
                  </a:tcPr>
                </a:tc>
                <a:tc>
                  <a:txBody>
                    <a:bodyPr/>
                    <a:lstStyle/>
                    <a:p>
                      <a:pPr algn="ctr"/>
                      <a:r>
                        <a:rPr lang="en-US" sz="1600" dirty="0">
                          <a:solidFill>
                            <a:schemeClr val="bg1">
                              <a:lumMod val="50000"/>
                            </a:schemeClr>
                          </a:solidFill>
                          <a:latin typeface="Riviera Nights" panose="020B0504000000000000" pitchFamily="34" charset="0"/>
                        </a:rPr>
                        <a:t>36.1</a:t>
                      </a:r>
                    </a:p>
                  </a:txBody>
                  <a:tcPr marL="91442" marR="91442" marT="45702" marB="45702" anchor="ctr" horzOverflow="overflow">
                    <a:lnL>
                      <a:noFill/>
                    </a:lnL>
                    <a:lnR>
                      <a:noFill/>
                    </a:lnR>
                    <a:lnT>
                      <a:noFill/>
                    </a:lnT>
                    <a:lnB>
                      <a:noFill/>
                    </a:lnB>
                    <a:solidFill>
                      <a:srgbClr val="E2E2DB"/>
                    </a:solidFill>
                  </a:tcPr>
                </a:tc>
                <a:tc>
                  <a:txBody>
                    <a:bodyPr/>
                    <a:lstStyle/>
                    <a:p>
                      <a:pPr algn="ctr"/>
                      <a:r>
                        <a:rPr lang="en-US" sz="1600" dirty="0">
                          <a:solidFill>
                            <a:schemeClr val="bg1">
                              <a:lumMod val="50000"/>
                            </a:schemeClr>
                          </a:solidFill>
                          <a:latin typeface="Riviera Nights" panose="020B0504000000000000" pitchFamily="34" charset="0"/>
                        </a:rPr>
                        <a:t>30.1</a:t>
                      </a:r>
                    </a:p>
                  </a:txBody>
                  <a:tcPr marL="91442" marR="91442" marT="45702" marB="45702" anchor="ctr" horzOverflow="overflow">
                    <a:lnL>
                      <a:noFill/>
                    </a:lnL>
                    <a:lnR>
                      <a:noFill/>
                    </a:lnR>
                    <a:lnT>
                      <a:noFill/>
                    </a:lnT>
                    <a:lnB>
                      <a:noFill/>
                    </a:lnB>
                    <a:solidFill>
                      <a:srgbClr val="E2E2DB"/>
                    </a:solidFill>
                  </a:tcPr>
                </a:tc>
                <a:tc>
                  <a:txBody>
                    <a:bodyPr/>
                    <a:lstStyle/>
                    <a:p>
                      <a:pPr algn="ctr"/>
                      <a:r>
                        <a:rPr lang="en-US" sz="1600" dirty="0">
                          <a:solidFill>
                            <a:schemeClr val="bg1">
                              <a:lumMod val="50000"/>
                            </a:schemeClr>
                          </a:solidFill>
                          <a:latin typeface="Riviera Nights" panose="020B0504000000000000" pitchFamily="34" charset="0"/>
                        </a:rPr>
                        <a:t>30.5</a:t>
                      </a:r>
                    </a:p>
                  </a:txBody>
                  <a:tcPr marL="91442" marR="91442" marT="45702" marB="45702" anchor="ctr" horzOverflow="overflow">
                    <a:lnL>
                      <a:noFill/>
                    </a:lnL>
                    <a:lnR>
                      <a:noFill/>
                    </a:lnR>
                    <a:lnT>
                      <a:noFill/>
                    </a:lnT>
                    <a:lnB>
                      <a:noFill/>
                    </a:lnB>
                    <a:solidFill>
                      <a:srgbClr val="E2E2DB"/>
                    </a:solidFill>
                  </a:tcPr>
                </a:tc>
                <a:extLst>
                  <a:ext uri="{0D108BD9-81ED-4DB2-BD59-A6C34878D82A}">
                    <a16:rowId xmlns:a16="http://schemas.microsoft.com/office/drawing/2014/main" val="10003"/>
                  </a:ext>
                </a:extLst>
              </a:tr>
              <a:tr h="469543">
                <a:tc>
                  <a:txBody>
                    <a:bodyPr/>
                    <a:lstStyle/>
                    <a:p>
                      <a:pPr algn="l" rtl="0" fontAlgn="t"/>
                      <a:r>
                        <a:rPr lang="es-ES" sz="1600" b="1" i="0" u="none" strike="noStrike" baseline="0" dirty="0">
                          <a:solidFill>
                            <a:schemeClr val="bg1"/>
                          </a:solidFill>
                          <a:latin typeface="Arial"/>
                        </a:rPr>
                        <a:t>Capital </a:t>
                      </a:r>
                      <a:r>
                        <a:rPr lang="es-ES" sz="1600" b="1" i="0" u="none" strike="noStrike" baseline="0" dirty="0" err="1">
                          <a:solidFill>
                            <a:schemeClr val="bg1"/>
                          </a:solidFill>
                          <a:latin typeface="Arial"/>
                        </a:rPr>
                        <a:t>goods</a:t>
                      </a:r>
                      <a:endParaRPr lang="es-ES" sz="1600" b="1" i="0" u="none" strike="noStrike" baseline="0" dirty="0">
                        <a:solidFill>
                          <a:schemeClr val="bg1"/>
                        </a:solidFill>
                        <a:latin typeface="Arial"/>
                      </a:endParaRPr>
                    </a:p>
                  </a:txBody>
                  <a:tcPr marL="0" marR="0" marT="0" marB="0">
                    <a:lnL>
                      <a:noFill/>
                    </a:lnL>
                    <a:lnR>
                      <a:noFill/>
                    </a:lnR>
                    <a:lnT>
                      <a:noFill/>
                    </a:lnT>
                    <a:lnB>
                      <a:noFill/>
                    </a:lnB>
                    <a:solidFill>
                      <a:srgbClr val="004986"/>
                    </a:solidFill>
                  </a:tcPr>
                </a:tc>
                <a:tc>
                  <a:txBody>
                    <a:bodyPr/>
                    <a:lstStyle/>
                    <a:p>
                      <a:pPr algn="ctr"/>
                      <a:r>
                        <a:rPr lang="en-CA" sz="1600" dirty="0">
                          <a:solidFill>
                            <a:schemeClr val="bg1"/>
                          </a:solidFill>
                          <a:latin typeface="Riviera Nights" panose="020B0504000000000000" pitchFamily="34" charset="0"/>
                        </a:rPr>
                        <a:t>13.7</a:t>
                      </a:r>
                    </a:p>
                  </a:txBody>
                  <a:tcPr marL="91442" marR="91442" marT="45702" marB="45702" anchor="ctr" horzOverflow="overflow">
                    <a:lnL>
                      <a:noFill/>
                    </a:lnL>
                    <a:lnR>
                      <a:noFill/>
                    </a:lnR>
                    <a:lnT>
                      <a:noFill/>
                    </a:lnT>
                    <a:lnB>
                      <a:noFill/>
                    </a:lnB>
                    <a:solidFill>
                      <a:srgbClr val="004986"/>
                    </a:solidFill>
                  </a:tcPr>
                </a:tc>
                <a:tc>
                  <a:txBody>
                    <a:bodyPr/>
                    <a:lstStyle/>
                    <a:p>
                      <a:pPr algn="ctr"/>
                      <a:r>
                        <a:rPr lang="es-MX" sz="1600" dirty="0">
                          <a:solidFill>
                            <a:schemeClr val="bg1"/>
                          </a:solidFill>
                          <a:latin typeface="Riviera Nights" panose="020B0504000000000000" pitchFamily="34" charset="0"/>
                        </a:rPr>
                        <a:t>13.5</a:t>
                      </a:r>
                      <a:endParaRPr lang="en-CA" sz="1600" dirty="0">
                        <a:solidFill>
                          <a:schemeClr val="bg1"/>
                        </a:solidFill>
                        <a:latin typeface="Riviera Nights" panose="020B0504000000000000" pitchFamily="34" charset="0"/>
                      </a:endParaRPr>
                    </a:p>
                  </a:txBody>
                  <a:tcPr marL="91442" marR="91442" marT="45702" marB="45702" anchor="ctr" horzOverflow="overflow">
                    <a:lnL>
                      <a:noFill/>
                    </a:lnL>
                    <a:lnR>
                      <a:noFill/>
                    </a:lnR>
                    <a:lnT>
                      <a:noFill/>
                    </a:lnT>
                    <a:lnB>
                      <a:noFill/>
                    </a:lnB>
                    <a:solidFill>
                      <a:srgbClr val="004986"/>
                    </a:solidFill>
                  </a:tcPr>
                </a:tc>
                <a:tc>
                  <a:txBody>
                    <a:bodyPr/>
                    <a:lstStyle/>
                    <a:p>
                      <a:pPr algn="ctr"/>
                      <a:r>
                        <a:rPr lang="en-GB" sz="1600" dirty="0">
                          <a:solidFill>
                            <a:schemeClr val="bg1"/>
                          </a:solidFill>
                          <a:latin typeface="Riviera Nights" panose="020B0504000000000000" pitchFamily="34" charset="0"/>
                        </a:rPr>
                        <a:t>13.5</a:t>
                      </a:r>
                    </a:p>
                  </a:txBody>
                  <a:tcPr marL="91442" marR="91442" marT="45702" marB="45702" anchor="ctr" horzOverflow="overflow">
                    <a:lnL>
                      <a:noFill/>
                    </a:lnL>
                    <a:lnR>
                      <a:noFill/>
                    </a:lnR>
                    <a:lnT>
                      <a:noFill/>
                    </a:lnT>
                    <a:lnB>
                      <a:noFill/>
                    </a:lnB>
                    <a:solidFill>
                      <a:srgbClr val="004986"/>
                    </a:solidFill>
                  </a:tcPr>
                </a:tc>
                <a:tc>
                  <a:txBody>
                    <a:bodyPr/>
                    <a:lstStyle/>
                    <a:p>
                      <a:pPr algn="ctr"/>
                      <a:r>
                        <a:rPr lang="en-US" sz="1600" dirty="0">
                          <a:solidFill>
                            <a:schemeClr val="bg1"/>
                          </a:solidFill>
                          <a:latin typeface="Riviera Nights" panose="020B0504000000000000" pitchFamily="34" charset="0"/>
                        </a:rPr>
                        <a:t>15.3</a:t>
                      </a:r>
                    </a:p>
                  </a:txBody>
                  <a:tcPr marL="91442" marR="91442" marT="45702" marB="45702" anchor="ctr" horzOverflow="overflow">
                    <a:lnL>
                      <a:noFill/>
                    </a:lnL>
                    <a:lnR>
                      <a:noFill/>
                    </a:lnR>
                    <a:lnT>
                      <a:noFill/>
                    </a:lnT>
                    <a:lnB>
                      <a:noFill/>
                    </a:lnB>
                    <a:solidFill>
                      <a:srgbClr val="004986"/>
                    </a:solidFill>
                  </a:tcPr>
                </a:tc>
                <a:tc>
                  <a:txBody>
                    <a:bodyPr/>
                    <a:lstStyle/>
                    <a:p>
                      <a:pPr algn="ctr"/>
                      <a:r>
                        <a:rPr lang="en-US" sz="1600" dirty="0">
                          <a:solidFill>
                            <a:schemeClr val="bg1"/>
                          </a:solidFill>
                          <a:latin typeface="Riviera Nights" panose="020B0504000000000000" pitchFamily="34" charset="0"/>
                        </a:rPr>
                        <a:t>15.2</a:t>
                      </a:r>
                    </a:p>
                  </a:txBody>
                  <a:tcPr marL="91442" marR="91442" marT="45702" marB="45702" anchor="ctr" horzOverflow="overflow">
                    <a:lnL>
                      <a:noFill/>
                    </a:lnL>
                    <a:lnR>
                      <a:noFill/>
                    </a:lnR>
                    <a:lnT>
                      <a:noFill/>
                    </a:lnT>
                    <a:lnB>
                      <a:noFill/>
                    </a:lnB>
                    <a:solidFill>
                      <a:srgbClr val="004986"/>
                    </a:solidFill>
                  </a:tcPr>
                </a:tc>
                <a:tc>
                  <a:txBody>
                    <a:bodyPr/>
                    <a:lstStyle/>
                    <a:p>
                      <a:pPr algn="ctr"/>
                      <a:r>
                        <a:rPr lang="en-US" sz="1600" dirty="0">
                          <a:solidFill>
                            <a:schemeClr val="bg1"/>
                          </a:solidFill>
                          <a:latin typeface="Riviera Nights" panose="020B0504000000000000" pitchFamily="34" charset="0"/>
                        </a:rPr>
                        <a:t>13.6</a:t>
                      </a:r>
                    </a:p>
                  </a:txBody>
                  <a:tcPr marL="91442" marR="91442" marT="45702" marB="45702" anchor="ctr" horzOverflow="overflow">
                    <a:lnL>
                      <a:noFill/>
                    </a:lnL>
                    <a:lnR>
                      <a:noFill/>
                    </a:lnR>
                    <a:lnT>
                      <a:noFill/>
                    </a:lnT>
                    <a:lnB>
                      <a:noFill/>
                    </a:lnB>
                    <a:solidFill>
                      <a:srgbClr val="004986"/>
                    </a:solidFill>
                  </a:tcPr>
                </a:tc>
                <a:tc>
                  <a:txBody>
                    <a:bodyPr/>
                    <a:lstStyle/>
                    <a:p>
                      <a:pPr algn="ctr"/>
                      <a:r>
                        <a:rPr lang="en-US" sz="1600" dirty="0">
                          <a:solidFill>
                            <a:schemeClr val="bg1"/>
                          </a:solidFill>
                          <a:latin typeface="Riviera Nights" panose="020B0504000000000000" pitchFamily="34" charset="0"/>
                        </a:rPr>
                        <a:t>18.7</a:t>
                      </a:r>
                    </a:p>
                  </a:txBody>
                  <a:tcPr marL="91442" marR="91442" marT="45702" marB="45702" anchor="ctr" horzOverflow="overflow">
                    <a:lnL>
                      <a:noFill/>
                    </a:lnL>
                    <a:lnR>
                      <a:noFill/>
                    </a:lnR>
                    <a:lnT>
                      <a:noFill/>
                    </a:lnT>
                    <a:lnB>
                      <a:noFill/>
                    </a:lnB>
                    <a:solidFill>
                      <a:srgbClr val="004986"/>
                    </a:solidFill>
                  </a:tcPr>
                </a:tc>
                <a:tc>
                  <a:txBody>
                    <a:bodyPr/>
                    <a:lstStyle/>
                    <a:p>
                      <a:pPr algn="ctr"/>
                      <a:r>
                        <a:rPr lang="en-US" sz="1600" dirty="0">
                          <a:solidFill>
                            <a:schemeClr val="bg1"/>
                          </a:solidFill>
                          <a:latin typeface="Riviera Nights" panose="020B0504000000000000" pitchFamily="34" charset="0"/>
                        </a:rPr>
                        <a:t>19.8</a:t>
                      </a:r>
                    </a:p>
                  </a:txBody>
                  <a:tcPr marL="91442" marR="91442" marT="45702" marB="45702" anchor="ctr" horzOverflow="overflow">
                    <a:lnL>
                      <a:noFill/>
                    </a:lnL>
                    <a:lnR>
                      <a:noFill/>
                    </a:lnR>
                    <a:lnT>
                      <a:noFill/>
                    </a:lnT>
                    <a:lnB>
                      <a:noFill/>
                    </a:lnB>
                    <a:solidFill>
                      <a:srgbClr val="004986"/>
                    </a:solidFill>
                  </a:tcPr>
                </a:tc>
                <a:tc>
                  <a:txBody>
                    <a:bodyPr/>
                    <a:lstStyle/>
                    <a:p>
                      <a:pPr algn="ctr"/>
                      <a:r>
                        <a:rPr lang="en-US" sz="1600" dirty="0">
                          <a:solidFill>
                            <a:schemeClr val="bg1"/>
                          </a:solidFill>
                          <a:latin typeface="Riviera Nights" panose="020B0504000000000000" pitchFamily="34" charset="0"/>
                        </a:rPr>
                        <a:t>17.3</a:t>
                      </a:r>
                    </a:p>
                  </a:txBody>
                  <a:tcPr marL="91442" marR="91442" marT="45702" marB="45702" anchor="ctr" horzOverflow="overflow">
                    <a:lnL>
                      <a:noFill/>
                    </a:lnL>
                    <a:lnR>
                      <a:noFill/>
                    </a:lnR>
                    <a:lnT>
                      <a:noFill/>
                    </a:lnT>
                    <a:lnB>
                      <a:noFill/>
                    </a:lnB>
                    <a:solidFill>
                      <a:srgbClr val="004986"/>
                    </a:solidFill>
                  </a:tcPr>
                </a:tc>
                <a:tc>
                  <a:txBody>
                    <a:bodyPr/>
                    <a:lstStyle/>
                    <a:p>
                      <a:pPr algn="ctr"/>
                      <a:r>
                        <a:rPr lang="en-US" sz="1600" dirty="0">
                          <a:solidFill>
                            <a:schemeClr val="bg1"/>
                          </a:solidFill>
                          <a:latin typeface="Riviera Nights" panose="020B0504000000000000" pitchFamily="34" charset="0"/>
                        </a:rPr>
                        <a:t>16.7</a:t>
                      </a:r>
                    </a:p>
                  </a:txBody>
                  <a:tcPr marL="91442" marR="91442" marT="45702" marB="45702" anchor="ctr" horzOverflow="overflow">
                    <a:lnL>
                      <a:noFill/>
                    </a:lnL>
                    <a:lnR>
                      <a:noFill/>
                    </a:lnR>
                    <a:lnT>
                      <a:noFill/>
                    </a:lnT>
                    <a:lnB>
                      <a:noFill/>
                    </a:lnB>
                    <a:solidFill>
                      <a:srgbClr val="004986"/>
                    </a:solidFill>
                  </a:tcPr>
                </a:tc>
                <a:extLst>
                  <a:ext uri="{0D108BD9-81ED-4DB2-BD59-A6C34878D82A}">
                    <a16:rowId xmlns:a16="http://schemas.microsoft.com/office/drawing/2014/main" val="10004"/>
                  </a:ext>
                </a:extLst>
              </a:tr>
              <a:tr h="469543">
                <a:tc>
                  <a:txBody>
                    <a:bodyPr/>
                    <a:lstStyle/>
                    <a:p>
                      <a:pPr algn="l" rtl="0" fontAlgn="t"/>
                      <a:r>
                        <a:rPr lang="es-ES" sz="1600" b="1" i="0" u="none" strike="noStrike" dirty="0">
                          <a:solidFill>
                            <a:srgbClr val="000000"/>
                          </a:solidFill>
                          <a:latin typeface="Arial"/>
                        </a:rPr>
                        <a:t>Total</a:t>
                      </a:r>
                    </a:p>
                  </a:txBody>
                  <a:tcPr marL="0" marR="0" marT="0" marB="0">
                    <a:lnL>
                      <a:noFill/>
                    </a:lnL>
                    <a:lnR>
                      <a:noFill/>
                    </a:lnR>
                    <a:lnT>
                      <a:noFill/>
                    </a:lnT>
                    <a:lnB>
                      <a:noFill/>
                    </a:lnB>
                    <a:solidFill>
                      <a:schemeClr val="bg1"/>
                    </a:solidFill>
                  </a:tcPr>
                </a:tc>
                <a:tc>
                  <a:txBody>
                    <a:bodyPr/>
                    <a:lstStyle/>
                    <a:p>
                      <a:pPr algn="ctr"/>
                      <a:r>
                        <a:rPr lang="es-MX" sz="1600" dirty="0">
                          <a:solidFill>
                            <a:schemeClr val="bg1">
                              <a:lumMod val="50000"/>
                            </a:schemeClr>
                          </a:solidFill>
                          <a:latin typeface="Riviera Nights" panose="020B0504000000000000" pitchFamily="34" charset="0"/>
                        </a:rPr>
                        <a:t>62.3</a:t>
                      </a:r>
                      <a:endParaRPr lang="en-CA" sz="1600" dirty="0">
                        <a:solidFill>
                          <a:schemeClr val="bg1">
                            <a:lumMod val="50000"/>
                          </a:schemeClr>
                        </a:solidFill>
                        <a:latin typeface="Riviera Nights" panose="020B0504000000000000" pitchFamily="34" charset="0"/>
                      </a:endParaRPr>
                    </a:p>
                  </a:txBody>
                  <a:tcPr marL="91442" marR="91442" marT="45702" marB="45702" anchor="ctr" horzOverflow="overflow">
                    <a:lnL>
                      <a:noFill/>
                    </a:lnL>
                    <a:lnR>
                      <a:noFill/>
                    </a:lnR>
                    <a:lnT>
                      <a:noFill/>
                    </a:lnT>
                    <a:lnB>
                      <a:noFill/>
                    </a:lnB>
                    <a:solidFill>
                      <a:schemeClr val="bg1"/>
                    </a:solidFill>
                  </a:tcPr>
                </a:tc>
                <a:tc>
                  <a:txBody>
                    <a:bodyPr/>
                    <a:lstStyle/>
                    <a:p>
                      <a:pPr algn="ctr"/>
                      <a:r>
                        <a:rPr lang="es-MX" sz="1600" dirty="0">
                          <a:solidFill>
                            <a:schemeClr val="bg1">
                              <a:lumMod val="50000"/>
                            </a:schemeClr>
                          </a:solidFill>
                          <a:latin typeface="Riviera Nights" panose="020B0504000000000000" pitchFamily="34" charset="0"/>
                        </a:rPr>
                        <a:t>59.3</a:t>
                      </a:r>
                      <a:endParaRPr lang="en-CA" sz="1600" dirty="0">
                        <a:solidFill>
                          <a:schemeClr val="bg1">
                            <a:lumMod val="50000"/>
                          </a:schemeClr>
                        </a:solidFill>
                        <a:latin typeface="Riviera Nights" panose="020B0504000000000000" pitchFamily="34" charset="0"/>
                      </a:endParaRPr>
                    </a:p>
                  </a:txBody>
                  <a:tcPr marL="91442" marR="91442" marT="45702" marB="45702" anchor="ctr" horzOverflow="overflow">
                    <a:lnL>
                      <a:noFill/>
                    </a:lnL>
                    <a:lnR>
                      <a:noFill/>
                    </a:lnR>
                    <a:lnT>
                      <a:noFill/>
                    </a:lnT>
                    <a:lnB>
                      <a:noFill/>
                    </a:lnB>
                    <a:solidFill>
                      <a:schemeClr val="bg1"/>
                    </a:solidFill>
                  </a:tcPr>
                </a:tc>
                <a:tc>
                  <a:txBody>
                    <a:bodyPr/>
                    <a:lstStyle/>
                    <a:p>
                      <a:pPr algn="ctr"/>
                      <a:r>
                        <a:rPr lang="en-GB" sz="1600" dirty="0">
                          <a:solidFill>
                            <a:schemeClr val="bg1">
                              <a:lumMod val="50000"/>
                            </a:schemeClr>
                          </a:solidFill>
                          <a:latin typeface="Riviera Nights" panose="020B0504000000000000" pitchFamily="34" charset="0"/>
                        </a:rPr>
                        <a:t>65.2</a:t>
                      </a:r>
                    </a:p>
                  </a:txBody>
                  <a:tcPr marL="91442" marR="91442" marT="45702" marB="45702" anchor="ctr" horzOverflow="overflow">
                    <a:lnL>
                      <a:noFill/>
                    </a:lnL>
                    <a:lnR>
                      <a:noFill/>
                    </a:lnR>
                    <a:lnT>
                      <a:noFill/>
                    </a:lnT>
                    <a:lnB>
                      <a:noFill/>
                    </a:lnB>
                    <a:solidFill>
                      <a:schemeClr val="bg1"/>
                    </a:solidFill>
                  </a:tcPr>
                </a:tc>
                <a:tc>
                  <a:txBody>
                    <a:bodyPr/>
                    <a:lstStyle/>
                    <a:p>
                      <a:pPr algn="ctr"/>
                      <a:r>
                        <a:rPr lang="en-US" sz="1600" dirty="0">
                          <a:solidFill>
                            <a:schemeClr val="bg1">
                              <a:lumMod val="50000"/>
                            </a:schemeClr>
                          </a:solidFill>
                          <a:latin typeface="Riviera Nights" panose="020B0504000000000000" pitchFamily="34" charset="0"/>
                        </a:rPr>
                        <a:t>74.6</a:t>
                      </a:r>
                    </a:p>
                  </a:txBody>
                  <a:tcPr marL="91442" marR="91442" marT="45702" marB="45702" anchor="ctr" horzOverflow="overflow">
                    <a:lnL>
                      <a:noFill/>
                    </a:lnL>
                    <a:lnR>
                      <a:noFill/>
                    </a:lnR>
                    <a:lnT>
                      <a:noFill/>
                    </a:lnT>
                    <a:lnB>
                      <a:noFill/>
                    </a:lnB>
                    <a:solidFill>
                      <a:schemeClr val="bg1"/>
                    </a:solidFill>
                  </a:tcPr>
                </a:tc>
                <a:tc>
                  <a:txBody>
                    <a:bodyPr/>
                    <a:lstStyle/>
                    <a:p>
                      <a:pPr algn="ctr"/>
                      <a:r>
                        <a:rPr lang="en-US" sz="1600" dirty="0">
                          <a:solidFill>
                            <a:schemeClr val="bg1">
                              <a:lumMod val="50000"/>
                            </a:schemeClr>
                          </a:solidFill>
                          <a:latin typeface="Riviera Nights" panose="020B0504000000000000" pitchFamily="34" charset="0"/>
                        </a:rPr>
                        <a:t>70.0</a:t>
                      </a:r>
                    </a:p>
                  </a:txBody>
                  <a:tcPr marL="91442" marR="91442" marT="45702" marB="45702" anchor="ctr" horzOverflow="overflow">
                    <a:lnL>
                      <a:noFill/>
                    </a:lnL>
                    <a:lnR>
                      <a:noFill/>
                    </a:lnR>
                    <a:lnT>
                      <a:noFill/>
                    </a:lnT>
                    <a:lnB>
                      <a:noFill/>
                    </a:lnB>
                    <a:solidFill>
                      <a:schemeClr val="bg1"/>
                    </a:solidFill>
                  </a:tcPr>
                </a:tc>
                <a:tc>
                  <a:txBody>
                    <a:bodyPr/>
                    <a:lstStyle/>
                    <a:p>
                      <a:pPr algn="ctr"/>
                      <a:r>
                        <a:rPr lang="en-US" sz="1600" dirty="0">
                          <a:solidFill>
                            <a:schemeClr val="bg1">
                              <a:lumMod val="50000"/>
                            </a:schemeClr>
                          </a:solidFill>
                          <a:latin typeface="Riviera Nights" panose="020B0504000000000000" pitchFamily="34" charset="0"/>
                        </a:rPr>
                        <a:t>59.2</a:t>
                      </a:r>
                    </a:p>
                  </a:txBody>
                  <a:tcPr marL="91442" marR="91442" marT="45702" marB="45702" anchor="ctr" horzOverflow="overflow">
                    <a:lnL>
                      <a:noFill/>
                    </a:lnL>
                    <a:lnR>
                      <a:noFill/>
                    </a:lnR>
                    <a:lnT>
                      <a:noFill/>
                    </a:lnT>
                    <a:lnB>
                      <a:noFill/>
                    </a:lnB>
                    <a:solidFill>
                      <a:schemeClr val="bg1"/>
                    </a:solidFill>
                  </a:tcPr>
                </a:tc>
                <a:tc>
                  <a:txBody>
                    <a:bodyPr/>
                    <a:lstStyle/>
                    <a:p>
                      <a:pPr algn="ctr"/>
                      <a:r>
                        <a:rPr lang="en-US" sz="1600" dirty="0">
                          <a:solidFill>
                            <a:schemeClr val="bg1">
                              <a:lumMod val="50000"/>
                            </a:schemeClr>
                          </a:solidFill>
                          <a:latin typeface="Riviera Nights" panose="020B0504000000000000" pitchFamily="34" charset="0"/>
                        </a:rPr>
                        <a:t>92.4</a:t>
                      </a:r>
                    </a:p>
                  </a:txBody>
                  <a:tcPr marL="91442" marR="91442" marT="45702" marB="45702" anchor="ctr" horzOverflow="overflow">
                    <a:lnL>
                      <a:noFill/>
                    </a:lnL>
                    <a:lnR>
                      <a:noFill/>
                    </a:lnR>
                    <a:lnT>
                      <a:noFill/>
                    </a:lnT>
                    <a:lnB>
                      <a:noFill/>
                    </a:lnB>
                    <a:solidFill>
                      <a:schemeClr val="bg1"/>
                    </a:solidFill>
                  </a:tcPr>
                </a:tc>
                <a:tc>
                  <a:txBody>
                    <a:bodyPr/>
                    <a:lstStyle/>
                    <a:p>
                      <a:pPr algn="ctr"/>
                      <a:r>
                        <a:rPr lang="en-US" sz="1600" dirty="0">
                          <a:solidFill>
                            <a:schemeClr val="bg1">
                              <a:lumMod val="50000"/>
                            </a:schemeClr>
                          </a:solidFill>
                          <a:latin typeface="Riviera Nights" panose="020B0504000000000000" pitchFamily="34" charset="0"/>
                        </a:rPr>
                        <a:t>104.7</a:t>
                      </a:r>
                    </a:p>
                  </a:txBody>
                  <a:tcPr marL="91442" marR="91442" marT="45702" marB="45702" anchor="ctr" horzOverflow="overflow">
                    <a:lnL>
                      <a:noFill/>
                    </a:lnL>
                    <a:lnR>
                      <a:noFill/>
                    </a:lnR>
                    <a:lnT>
                      <a:noFill/>
                    </a:lnT>
                    <a:lnB>
                      <a:noFill/>
                    </a:lnB>
                    <a:solidFill>
                      <a:schemeClr val="bg1"/>
                    </a:solidFill>
                  </a:tcPr>
                </a:tc>
                <a:tc>
                  <a:txBody>
                    <a:bodyPr/>
                    <a:lstStyle/>
                    <a:p>
                      <a:pPr algn="ctr"/>
                      <a:r>
                        <a:rPr lang="en-US" sz="1600" dirty="0">
                          <a:solidFill>
                            <a:schemeClr val="bg1">
                              <a:lumMod val="50000"/>
                            </a:schemeClr>
                          </a:solidFill>
                          <a:latin typeface="Riviera Nights" panose="020B0504000000000000" pitchFamily="34" charset="0"/>
                        </a:rPr>
                        <a:t>85.3</a:t>
                      </a:r>
                    </a:p>
                  </a:txBody>
                  <a:tcPr marL="91442" marR="91442" marT="45702" marB="45702" anchor="ctr" horzOverflow="overflow">
                    <a:lnL>
                      <a:noFill/>
                    </a:lnL>
                    <a:lnR>
                      <a:noFill/>
                    </a:lnR>
                    <a:lnT>
                      <a:noFill/>
                    </a:lnT>
                    <a:lnB>
                      <a:noFill/>
                    </a:lnB>
                    <a:solidFill>
                      <a:schemeClr val="bg1"/>
                    </a:solidFill>
                  </a:tcPr>
                </a:tc>
                <a:tc>
                  <a:txBody>
                    <a:bodyPr/>
                    <a:lstStyle/>
                    <a:p>
                      <a:pPr algn="ctr"/>
                      <a:r>
                        <a:rPr lang="en-US" sz="1600" dirty="0">
                          <a:solidFill>
                            <a:schemeClr val="bg1">
                              <a:lumMod val="50000"/>
                            </a:schemeClr>
                          </a:solidFill>
                          <a:latin typeface="Riviera Nights" panose="020B0504000000000000" pitchFamily="34" charset="0"/>
                        </a:rPr>
                        <a:t>84.3</a:t>
                      </a:r>
                    </a:p>
                  </a:txBody>
                  <a:tcPr marL="91442" marR="91442" marT="45702" marB="45702" anchor="ctr" horzOverflow="overflow">
                    <a:lnL>
                      <a:noFill/>
                    </a:lnL>
                    <a:lnR>
                      <a:noFill/>
                    </a:lnR>
                    <a:lnT>
                      <a:noFill/>
                    </a:lnT>
                    <a:lnB>
                      <a:noFill/>
                    </a:lnB>
                    <a:solidFill>
                      <a:schemeClr val="bg1"/>
                    </a:solidFill>
                  </a:tcPr>
                </a:tc>
                <a:extLst>
                  <a:ext uri="{0D108BD9-81ED-4DB2-BD59-A6C34878D82A}">
                    <a16:rowId xmlns:a16="http://schemas.microsoft.com/office/drawing/2014/main" val="10005"/>
                  </a:ext>
                </a:extLst>
              </a:tr>
            </a:tbl>
          </a:graphicData>
        </a:graphic>
      </p:graphicFrame>
      <p:graphicFrame>
        <p:nvGraphicFramePr>
          <p:cNvPr id="8" name="2 Gráfico">
            <a:extLst>
              <a:ext uri="{FF2B5EF4-FFF2-40B4-BE49-F238E27FC236}">
                <a16:creationId xmlns:a16="http://schemas.microsoft.com/office/drawing/2014/main" id="{00000000-0008-0000-0C00-000003000000}"/>
              </a:ext>
            </a:extLst>
          </p:cNvPr>
          <p:cNvGraphicFramePr>
            <a:graphicFrameLocks/>
          </p:cNvGraphicFramePr>
          <p:nvPr>
            <p:extLst>
              <p:ext uri="{D42A27DB-BD31-4B8C-83A1-F6EECF244321}">
                <p14:modId xmlns:p14="http://schemas.microsoft.com/office/powerpoint/2010/main" val="4205226609"/>
              </p:ext>
            </p:extLst>
          </p:nvPr>
        </p:nvGraphicFramePr>
        <p:xfrm>
          <a:off x="3652836" y="2527312"/>
          <a:ext cx="18720000" cy="79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454309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p>
            <a:fld id="{86CB4B4D-7CA3-9044-876B-883B54F8677D}" type="slidenum">
              <a:rPr/>
              <a:t>26</a:t>
            </a:fld>
            <a:endParaRPr/>
          </a:p>
        </p:txBody>
      </p:sp>
      <p:sp>
        <p:nvSpPr>
          <p:cNvPr id="377" name="Marco Macroeconómico…"/>
          <p:cNvSpPr txBox="1">
            <a:spLocks noGrp="1"/>
          </p:cNvSpPr>
          <p:nvPr>
            <p:ph type="body" idx="22"/>
          </p:nvPr>
        </p:nvSpPr>
        <p:spPr>
          <a:xfrm>
            <a:off x="7344931" y="830822"/>
            <a:ext cx="9694140" cy="1579215"/>
          </a:xfrm>
          <a:prstGeom prst="rect">
            <a:avLst/>
          </a:prstGeom>
        </p:spPr>
        <p:txBody>
          <a:bodyPr/>
          <a:lstStyle/>
          <a:p>
            <a:pPr defTabSz="825500">
              <a:lnSpc>
                <a:spcPct val="120000"/>
              </a:lnSpc>
              <a:spcBef>
                <a:spcPts val="1800"/>
              </a:spcBef>
              <a:defRPr spc="87">
                <a:solidFill>
                  <a:srgbClr val="373535"/>
                </a:solidFill>
                <a:latin typeface="Kingfisher-Display"/>
                <a:ea typeface="Kingfisher-Display"/>
                <a:cs typeface="Kingfisher-Display"/>
                <a:sym typeface="Kingfisher-Display"/>
              </a:defRPr>
            </a:pPr>
            <a:r>
              <a:rPr lang="es-CL" dirty="0"/>
              <a:t>International </a:t>
            </a:r>
            <a:r>
              <a:rPr lang="es-CL" dirty="0" err="1"/>
              <a:t>Trade</a:t>
            </a:r>
            <a:br>
              <a:rPr lang="es-CL" dirty="0"/>
            </a:br>
            <a:endParaRPr lang="es-CL" dirty="0"/>
          </a:p>
        </p:txBody>
      </p:sp>
      <p:sp>
        <p:nvSpPr>
          <p:cNvPr id="379" name="Un Vistazo de Chile"/>
          <p:cNvSpPr txBox="1">
            <a:spLocks noGrp="1"/>
          </p:cNvSpPr>
          <p:nvPr>
            <p:ph type="body" idx="24"/>
          </p:nvPr>
        </p:nvSpPr>
        <p:spPr>
          <a:prstGeom prst="rect">
            <a:avLst/>
          </a:prstGeom>
        </p:spPr>
        <p:txBody>
          <a:bodyPr/>
          <a:lstStyle/>
          <a:p>
            <a:r>
              <a:rPr lang="es-CL" dirty="0" err="1"/>
              <a:t>Background</a:t>
            </a:r>
            <a:endParaRPr dirty="0"/>
          </a:p>
        </p:txBody>
      </p:sp>
      <p:sp>
        <p:nvSpPr>
          <p:cNvPr id="380" name="A Creative Agency for…"/>
          <p:cNvSpPr txBox="1"/>
          <p:nvPr/>
        </p:nvSpPr>
        <p:spPr>
          <a:xfrm>
            <a:off x="28037823" y="867417"/>
            <a:ext cx="5799315" cy="1548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8" name="35 Tabla">
            <a:extLst>
              <a:ext uri="{FF2B5EF4-FFF2-40B4-BE49-F238E27FC236}">
                <a16:creationId xmlns:a16="http://schemas.microsoft.com/office/drawing/2014/main" id="{F6A044A9-BA4D-730D-AAFD-4618508ABB5F}"/>
              </a:ext>
            </a:extLst>
          </p:cNvPr>
          <p:cNvGraphicFramePr>
            <a:graphicFrameLocks noGrp="1"/>
          </p:cNvGraphicFramePr>
          <p:nvPr>
            <p:extLst>
              <p:ext uri="{D42A27DB-BD31-4B8C-83A1-F6EECF244321}">
                <p14:modId xmlns:p14="http://schemas.microsoft.com/office/powerpoint/2010/main" val="3764802146"/>
              </p:ext>
            </p:extLst>
          </p:nvPr>
        </p:nvGraphicFramePr>
        <p:xfrm>
          <a:off x="13395733" y="3516924"/>
          <a:ext cx="9253252" cy="7924803"/>
        </p:xfrm>
        <a:graphic>
          <a:graphicData uri="http://schemas.openxmlformats.org/drawingml/2006/table">
            <a:tbl>
              <a:tblPr>
                <a:effectLst>
                  <a:innerShdw blurRad="63500" dist="50800" dir="2700000">
                    <a:prstClr val="black">
                      <a:alpha val="50000"/>
                    </a:prstClr>
                  </a:innerShdw>
                </a:effectLst>
              </a:tblPr>
              <a:tblGrid>
                <a:gridCol w="1155978">
                  <a:extLst>
                    <a:ext uri="{9D8B030D-6E8A-4147-A177-3AD203B41FA5}">
                      <a16:colId xmlns:a16="http://schemas.microsoft.com/office/drawing/2014/main" val="20000"/>
                    </a:ext>
                  </a:extLst>
                </a:gridCol>
                <a:gridCol w="3733864">
                  <a:extLst>
                    <a:ext uri="{9D8B030D-6E8A-4147-A177-3AD203B41FA5}">
                      <a16:colId xmlns:a16="http://schemas.microsoft.com/office/drawing/2014/main" val="20001"/>
                    </a:ext>
                  </a:extLst>
                </a:gridCol>
                <a:gridCol w="4363410">
                  <a:extLst>
                    <a:ext uri="{9D8B030D-6E8A-4147-A177-3AD203B41FA5}">
                      <a16:colId xmlns:a16="http://schemas.microsoft.com/office/drawing/2014/main" val="20002"/>
                    </a:ext>
                  </a:extLst>
                </a:gridCol>
              </a:tblGrid>
              <a:tr h="1279016">
                <a:tc gridSpan="3">
                  <a:txBody>
                    <a:bodyPr/>
                    <a:lstStyle>
                      <a:lvl1pPr marL="0" marR="0" indent="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1pPr>
                      <a:lvl2pPr marL="0" marR="0" indent="3429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2pPr>
                      <a:lvl3pPr marL="0" marR="0" indent="6858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3pPr>
                      <a:lvl4pPr marL="0" marR="0" indent="10287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4pPr>
                      <a:lvl5pPr marL="0" marR="0" indent="13716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5pPr>
                      <a:lvl6pPr marL="0" marR="0" indent="17145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6pPr>
                      <a:lvl7pPr marL="0" marR="0" indent="20574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7pPr>
                      <a:lvl8pPr marL="0" marR="0" indent="24003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8pPr>
                      <a:lvl9pPr marL="0" marR="0" indent="27432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9pPr>
                    </a:lstStyle>
                    <a:p>
                      <a:pPr algn="ctr" rtl="0" fontAlgn="t"/>
                      <a:r>
                        <a:rPr lang="en-US" sz="2400" b="1" i="0" u="none" strike="noStrike" dirty="0">
                          <a:solidFill>
                            <a:schemeClr val="tx2"/>
                          </a:solidFill>
                          <a:latin typeface="Riviera Nights" panose="020B0504000000000000" pitchFamily="34" charset="0"/>
                        </a:rPr>
                        <a:t>Chile-UK Trade 2018-2024</a:t>
                      </a:r>
                    </a:p>
                    <a:p>
                      <a:pPr algn="ctr" rtl="0" fontAlgn="t"/>
                      <a:r>
                        <a:rPr lang="en-US" sz="2400" b="1" i="0" u="none" strike="noStrike" dirty="0">
                          <a:solidFill>
                            <a:schemeClr val="tx2"/>
                          </a:solidFill>
                          <a:latin typeface="Riviera Nights" panose="020B0504000000000000" pitchFamily="34" charset="0"/>
                        </a:rPr>
                        <a:t>(US$ million)</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C1B69C"/>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911659">
                <a:tc>
                  <a:txBody>
                    <a:bodyPr/>
                    <a:lstStyle>
                      <a:lvl1pPr marL="0" marR="0" indent="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1pPr>
                      <a:lvl2pPr marL="0" marR="0" indent="3429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2pPr>
                      <a:lvl3pPr marL="0" marR="0" indent="6858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3pPr>
                      <a:lvl4pPr marL="0" marR="0" indent="10287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4pPr>
                      <a:lvl5pPr marL="0" marR="0" indent="13716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5pPr>
                      <a:lvl6pPr marL="0" marR="0" indent="17145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6pPr>
                      <a:lvl7pPr marL="0" marR="0" indent="20574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7pPr>
                      <a:lvl8pPr marL="0" marR="0" indent="24003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8pPr>
                      <a:lvl9pPr marL="0" marR="0" indent="27432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9pPr>
                    </a:lstStyle>
                    <a:p>
                      <a:pPr algn="l" fontAlgn="t"/>
                      <a:endParaRPr lang="es-ES" sz="2800" b="0" i="0" u="none" strike="noStrike" dirty="0">
                        <a:solidFill>
                          <a:schemeClr val="tx2"/>
                        </a:solidFill>
                        <a:latin typeface="Riviera Nights" panose="020B0504000000000000"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C1B69C"/>
                    </a:solidFill>
                  </a:tcPr>
                </a:tc>
                <a:tc>
                  <a:txBody>
                    <a:bodyPr/>
                    <a:lstStyle>
                      <a:lvl1pPr marL="0" marR="0" indent="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1pPr>
                      <a:lvl2pPr marL="0" marR="0" indent="3429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2pPr>
                      <a:lvl3pPr marL="0" marR="0" indent="6858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3pPr>
                      <a:lvl4pPr marL="0" marR="0" indent="10287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4pPr>
                      <a:lvl5pPr marL="0" marR="0" indent="13716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5pPr>
                      <a:lvl6pPr marL="0" marR="0" indent="17145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6pPr>
                      <a:lvl7pPr marL="0" marR="0" indent="20574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7pPr>
                      <a:lvl8pPr marL="0" marR="0" indent="24003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8pPr>
                      <a:lvl9pPr marL="0" marR="0" indent="27432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9pPr>
                    </a:lstStyle>
                    <a:p>
                      <a:pPr algn="ctr" rtl="0" fontAlgn="t"/>
                      <a:r>
                        <a:rPr lang="es-ES" sz="2400" b="1" i="0" u="none" strike="noStrike" dirty="0" err="1">
                          <a:solidFill>
                            <a:schemeClr val="tx2"/>
                          </a:solidFill>
                          <a:latin typeface="Riviera Nights" panose="020B0504000000000000" pitchFamily="34" charset="0"/>
                        </a:rPr>
                        <a:t>Exports</a:t>
                      </a:r>
                      <a:r>
                        <a:rPr lang="es-ES" sz="2400" b="1" i="0" u="none" strike="noStrike" dirty="0">
                          <a:solidFill>
                            <a:schemeClr val="tx2"/>
                          </a:solidFill>
                          <a:latin typeface="Riviera Nights" panose="020B0504000000000000" pitchFamily="34" charset="0"/>
                        </a:rPr>
                        <a:t> </a:t>
                      </a:r>
                      <a:r>
                        <a:rPr lang="es-ES" sz="2400" b="1" i="0" u="none" strike="noStrike" dirty="0" err="1">
                          <a:solidFill>
                            <a:schemeClr val="tx2"/>
                          </a:solidFill>
                          <a:latin typeface="Riviera Nights" panose="020B0504000000000000" pitchFamily="34" charset="0"/>
                        </a:rPr>
                        <a:t>to</a:t>
                      </a:r>
                      <a:r>
                        <a:rPr lang="es-ES" sz="2400" b="1" i="0" u="none" strike="noStrike" dirty="0">
                          <a:solidFill>
                            <a:schemeClr val="tx2"/>
                          </a:solidFill>
                          <a:latin typeface="Riviera Nights" panose="020B0504000000000000" pitchFamily="34" charset="0"/>
                        </a:rPr>
                        <a:t> UK</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C1B69C"/>
                    </a:solidFill>
                  </a:tcPr>
                </a:tc>
                <a:tc>
                  <a:txBody>
                    <a:bodyPr/>
                    <a:lstStyle>
                      <a:lvl1pPr marL="0" marR="0" indent="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1pPr>
                      <a:lvl2pPr marL="0" marR="0" indent="3429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2pPr>
                      <a:lvl3pPr marL="0" marR="0" indent="6858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3pPr>
                      <a:lvl4pPr marL="0" marR="0" indent="10287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4pPr>
                      <a:lvl5pPr marL="0" marR="0" indent="13716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5pPr>
                      <a:lvl6pPr marL="0" marR="0" indent="17145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6pPr>
                      <a:lvl7pPr marL="0" marR="0" indent="20574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7pPr>
                      <a:lvl8pPr marL="0" marR="0" indent="24003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8pPr>
                      <a:lvl9pPr marL="0" marR="0" indent="27432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9pPr>
                    </a:lstStyle>
                    <a:p>
                      <a:pPr algn="ctr" rtl="0" fontAlgn="t"/>
                      <a:r>
                        <a:rPr lang="es-ES" sz="2400" b="1" i="0" u="none" strike="noStrike" dirty="0" err="1">
                          <a:solidFill>
                            <a:schemeClr val="tx2"/>
                          </a:solidFill>
                          <a:latin typeface="Riviera Nights" panose="020B0504000000000000" pitchFamily="34" charset="0"/>
                        </a:rPr>
                        <a:t>Imports</a:t>
                      </a:r>
                      <a:r>
                        <a:rPr lang="es-ES" sz="2400" b="1" i="0" u="none" strike="noStrike" dirty="0">
                          <a:solidFill>
                            <a:schemeClr val="tx2"/>
                          </a:solidFill>
                          <a:latin typeface="Riviera Nights" panose="020B0504000000000000" pitchFamily="34" charset="0"/>
                        </a:rPr>
                        <a:t> </a:t>
                      </a:r>
                      <a:r>
                        <a:rPr lang="es-ES" sz="2400" b="1" i="0" u="none" strike="noStrike" dirty="0" err="1">
                          <a:solidFill>
                            <a:schemeClr val="tx2"/>
                          </a:solidFill>
                          <a:latin typeface="Riviera Nights" panose="020B0504000000000000" pitchFamily="34" charset="0"/>
                        </a:rPr>
                        <a:t>from</a:t>
                      </a:r>
                      <a:r>
                        <a:rPr lang="es-ES" sz="2400" b="1" i="0" u="none" strike="noStrike" dirty="0">
                          <a:solidFill>
                            <a:schemeClr val="tx2"/>
                          </a:solidFill>
                          <a:latin typeface="Riviera Nights" panose="020B0504000000000000" pitchFamily="34" charset="0"/>
                        </a:rPr>
                        <a:t> UK</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C1B69C"/>
                    </a:solidFill>
                  </a:tcPr>
                </a:tc>
                <a:extLst>
                  <a:ext uri="{0D108BD9-81ED-4DB2-BD59-A6C34878D82A}">
                    <a16:rowId xmlns:a16="http://schemas.microsoft.com/office/drawing/2014/main" val="10002"/>
                  </a:ext>
                </a:extLst>
              </a:tr>
              <a:tr h="676304">
                <a:tc>
                  <a:txBody>
                    <a:bodyPr/>
                    <a:lstStyle>
                      <a:lvl1pPr marL="0" marR="0" indent="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1pPr>
                      <a:lvl2pPr marL="0" marR="0" indent="3429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2pPr>
                      <a:lvl3pPr marL="0" marR="0" indent="6858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3pPr>
                      <a:lvl4pPr marL="0" marR="0" indent="10287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4pPr>
                      <a:lvl5pPr marL="0" marR="0" indent="13716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5pPr>
                      <a:lvl6pPr marL="0" marR="0" indent="17145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6pPr>
                      <a:lvl7pPr marL="0" marR="0" indent="20574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7pPr>
                      <a:lvl8pPr marL="0" marR="0" indent="24003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8pPr>
                      <a:lvl9pPr marL="0" marR="0" indent="27432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9pPr>
                    </a:lstStyle>
                    <a:p>
                      <a:pPr algn="l" rtl="0" fontAlgn="t"/>
                      <a:r>
                        <a:rPr lang="es-ES" sz="2000" b="1" i="0" u="none" strike="noStrike" dirty="0">
                          <a:solidFill>
                            <a:schemeClr val="tx2"/>
                          </a:solidFill>
                          <a:latin typeface="Riviera Nights" panose="020B0504000000000000" pitchFamily="34" charset="0"/>
                        </a:rPr>
                        <a:t>2018</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E2E2DB"/>
                    </a:solidFill>
                  </a:tcPr>
                </a:tc>
                <a:tc>
                  <a:txBody>
                    <a:bodyPr/>
                    <a:lstStyle/>
                    <a:p>
                      <a:pPr algn="ctr"/>
                      <a:r>
                        <a:rPr lang="en-US" sz="1800" dirty="0">
                          <a:latin typeface="Riviera Nights" panose="020B0504000000000000" pitchFamily="34" charset="0"/>
                        </a:rPr>
                        <a:t>677</a:t>
                      </a:r>
                    </a:p>
                  </a:txBody>
                  <a:tcPr marT="45722" marB="45722" anchor="ctr" horzOverflow="overflow">
                    <a:lnL>
                      <a:noFill/>
                    </a:lnL>
                    <a:lnR>
                      <a:noFill/>
                    </a:lnR>
                    <a:lnT>
                      <a:noFill/>
                    </a:lnT>
                    <a:lnB>
                      <a:noFill/>
                    </a:lnB>
                    <a:lnTlToBr w="12700" cmpd="sng">
                      <a:noFill/>
                      <a:prstDash val="solid"/>
                    </a:lnTlToBr>
                    <a:lnBlToTr w="12700" cmpd="sng">
                      <a:noFill/>
                      <a:prstDash val="solid"/>
                    </a:lnBlToTr>
                    <a:solidFill>
                      <a:srgbClr val="E2E2DB"/>
                    </a:solidFill>
                  </a:tcPr>
                </a:tc>
                <a:tc>
                  <a:txBody>
                    <a:bodyPr/>
                    <a:lstStyle/>
                    <a:p>
                      <a:pPr algn="ctr"/>
                      <a:r>
                        <a:rPr lang="en-US" sz="1800" dirty="0">
                          <a:latin typeface="Riviera Nights" panose="020B0504000000000000" pitchFamily="34" charset="0"/>
                        </a:rPr>
                        <a:t>640</a:t>
                      </a:r>
                    </a:p>
                  </a:txBody>
                  <a:tcPr marT="45722" marB="45722" anchor="ctr" horzOverflow="overflow">
                    <a:lnL>
                      <a:noFill/>
                    </a:lnL>
                    <a:lnR>
                      <a:noFill/>
                    </a:lnR>
                    <a:lnT>
                      <a:noFill/>
                    </a:lnT>
                    <a:lnB>
                      <a:noFill/>
                    </a:lnB>
                    <a:lnTlToBr w="12700" cmpd="sng">
                      <a:noFill/>
                      <a:prstDash val="solid"/>
                    </a:lnTlToBr>
                    <a:lnBlToTr w="12700" cmpd="sng">
                      <a:noFill/>
                      <a:prstDash val="solid"/>
                    </a:lnBlToTr>
                    <a:solidFill>
                      <a:srgbClr val="E2E2DB"/>
                    </a:solidFill>
                  </a:tcPr>
                </a:tc>
                <a:extLst>
                  <a:ext uri="{0D108BD9-81ED-4DB2-BD59-A6C34878D82A}">
                    <a16:rowId xmlns:a16="http://schemas.microsoft.com/office/drawing/2014/main" val="10007"/>
                  </a:ext>
                </a:extLst>
              </a:tr>
              <a:tr h="676304">
                <a:tc>
                  <a:txBody>
                    <a:bodyPr/>
                    <a:lstStyle>
                      <a:lvl1pPr marL="0" marR="0" indent="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1pPr>
                      <a:lvl2pPr marL="0" marR="0" indent="3429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2pPr>
                      <a:lvl3pPr marL="0" marR="0" indent="6858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3pPr>
                      <a:lvl4pPr marL="0" marR="0" indent="10287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4pPr>
                      <a:lvl5pPr marL="0" marR="0" indent="13716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5pPr>
                      <a:lvl6pPr marL="0" marR="0" indent="17145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6pPr>
                      <a:lvl7pPr marL="0" marR="0" indent="20574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7pPr>
                      <a:lvl8pPr marL="0" marR="0" indent="24003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8pPr>
                      <a:lvl9pPr marL="0" marR="0" indent="27432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9pPr>
                    </a:lstStyle>
                    <a:p>
                      <a:pPr algn="l" rtl="0" fontAlgn="t"/>
                      <a:r>
                        <a:rPr lang="es-CL" sz="2000" b="1" i="0" u="none" strike="noStrike" dirty="0">
                          <a:solidFill>
                            <a:schemeClr val="tx2"/>
                          </a:solidFill>
                          <a:latin typeface="Riviera Nights" panose="020B0504000000000000" pitchFamily="34" charset="0"/>
                        </a:rPr>
                        <a:t>2019</a:t>
                      </a:r>
                      <a:endParaRPr lang="es-ES" sz="2000" b="1" i="0" u="none" strike="noStrike" dirty="0">
                        <a:solidFill>
                          <a:schemeClr val="tx2"/>
                        </a:solidFill>
                        <a:latin typeface="Riviera Nights" panose="020B0504000000000000"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E2E2DB"/>
                    </a:solidFill>
                  </a:tcPr>
                </a:tc>
                <a:tc>
                  <a:txBody>
                    <a:bodyPr/>
                    <a:lstStyle/>
                    <a:p>
                      <a:pPr algn="ctr"/>
                      <a:r>
                        <a:rPr lang="en-US" sz="1800" dirty="0">
                          <a:latin typeface="Riviera Nights" panose="020B0504000000000000" pitchFamily="34" charset="0"/>
                        </a:rPr>
                        <a:t>623</a:t>
                      </a:r>
                    </a:p>
                  </a:txBody>
                  <a:tcPr marT="45722" marB="45722" anchor="ctr" horzOverflow="overflow">
                    <a:lnL>
                      <a:noFill/>
                    </a:lnL>
                    <a:lnR>
                      <a:noFill/>
                    </a:lnR>
                    <a:lnT>
                      <a:noFill/>
                    </a:lnT>
                    <a:lnB>
                      <a:noFill/>
                    </a:lnB>
                    <a:lnTlToBr w="12700" cmpd="sng">
                      <a:noFill/>
                      <a:prstDash val="solid"/>
                    </a:lnTlToBr>
                    <a:lnBlToTr w="12700" cmpd="sng">
                      <a:noFill/>
                      <a:prstDash val="solid"/>
                    </a:lnBlToTr>
                    <a:solidFill>
                      <a:srgbClr val="E2E2DB"/>
                    </a:solidFill>
                  </a:tcPr>
                </a:tc>
                <a:tc>
                  <a:txBody>
                    <a:bodyPr/>
                    <a:lstStyle/>
                    <a:p>
                      <a:pPr algn="ctr"/>
                      <a:r>
                        <a:rPr lang="en-US" sz="1800" dirty="0">
                          <a:latin typeface="Riviera Nights" panose="020B0504000000000000" pitchFamily="34" charset="0"/>
                        </a:rPr>
                        <a:t>558</a:t>
                      </a:r>
                    </a:p>
                  </a:txBody>
                  <a:tcPr marT="45722" marB="45722" anchor="ctr" horzOverflow="overflow">
                    <a:lnL>
                      <a:noFill/>
                    </a:lnL>
                    <a:lnR>
                      <a:noFill/>
                    </a:lnR>
                    <a:lnT>
                      <a:noFill/>
                    </a:lnT>
                    <a:lnB>
                      <a:noFill/>
                    </a:lnB>
                    <a:lnTlToBr w="12700" cmpd="sng">
                      <a:noFill/>
                      <a:prstDash val="solid"/>
                    </a:lnTlToBr>
                    <a:lnBlToTr w="12700" cmpd="sng">
                      <a:noFill/>
                      <a:prstDash val="solid"/>
                    </a:lnBlToTr>
                    <a:solidFill>
                      <a:srgbClr val="E2E2DB"/>
                    </a:solidFill>
                  </a:tcPr>
                </a:tc>
                <a:extLst>
                  <a:ext uri="{0D108BD9-81ED-4DB2-BD59-A6C34878D82A}">
                    <a16:rowId xmlns:a16="http://schemas.microsoft.com/office/drawing/2014/main" val="10008"/>
                  </a:ext>
                </a:extLst>
              </a:tr>
              <a:tr h="676304">
                <a:tc>
                  <a:txBody>
                    <a:bodyPr/>
                    <a:lstStyle>
                      <a:lvl1pPr marL="0" marR="0" indent="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1pPr>
                      <a:lvl2pPr marL="0" marR="0" indent="3429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2pPr>
                      <a:lvl3pPr marL="0" marR="0" indent="6858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3pPr>
                      <a:lvl4pPr marL="0" marR="0" indent="10287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4pPr>
                      <a:lvl5pPr marL="0" marR="0" indent="13716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5pPr>
                      <a:lvl6pPr marL="0" marR="0" indent="17145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6pPr>
                      <a:lvl7pPr marL="0" marR="0" indent="20574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7pPr>
                      <a:lvl8pPr marL="0" marR="0" indent="24003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8pPr>
                      <a:lvl9pPr marL="0" marR="0" indent="27432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9pPr>
                    </a:lstStyle>
                    <a:p>
                      <a:pPr algn="l" rtl="0" fontAlgn="t"/>
                      <a:r>
                        <a:rPr lang="es-CL" sz="2000" b="1" i="0" u="none" strike="noStrike" dirty="0">
                          <a:solidFill>
                            <a:schemeClr val="tx2"/>
                          </a:solidFill>
                          <a:latin typeface="Riviera Nights" panose="020B0504000000000000" pitchFamily="34" charset="0"/>
                        </a:rPr>
                        <a:t>2020</a:t>
                      </a:r>
                      <a:endParaRPr lang="es-ES" sz="2000" b="1" i="0" u="none" strike="noStrike" dirty="0">
                        <a:solidFill>
                          <a:schemeClr val="tx2"/>
                        </a:solidFill>
                        <a:latin typeface="Riviera Nights" panose="020B0504000000000000"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E2E2DB"/>
                    </a:solidFill>
                  </a:tcPr>
                </a:tc>
                <a:tc>
                  <a:txBody>
                    <a:bodyPr/>
                    <a:lstStyle/>
                    <a:p>
                      <a:pPr algn="ctr"/>
                      <a:r>
                        <a:rPr lang="en-US" sz="1800" dirty="0">
                          <a:latin typeface="Riviera Nights" panose="020B0504000000000000" pitchFamily="34" charset="0"/>
                        </a:rPr>
                        <a:t>575</a:t>
                      </a:r>
                    </a:p>
                  </a:txBody>
                  <a:tcPr marT="45722" marB="45722" anchor="ctr" horzOverflow="overflow">
                    <a:lnL>
                      <a:noFill/>
                    </a:lnL>
                    <a:lnR>
                      <a:noFill/>
                    </a:lnR>
                    <a:lnT>
                      <a:noFill/>
                    </a:lnT>
                    <a:lnB>
                      <a:noFill/>
                    </a:lnB>
                    <a:lnTlToBr w="12700" cmpd="sng">
                      <a:noFill/>
                      <a:prstDash val="solid"/>
                    </a:lnTlToBr>
                    <a:lnBlToTr w="12700" cmpd="sng">
                      <a:noFill/>
                      <a:prstDash val="solid"/>
                    </a:lnBlToTr>
                    <a:solidFill>
                      <a:srgbClr val="E2E2DB"/>
                    </a:solidFill>
                  </a:tcPr>
                </a:tc>
                <a:tc>
                  <a:txBody>
                    <a:bodyPr/>
                    <a:lstStyle/>
                    <a:p>
                      <a:pPr algn="ctr"/>
                      <a:r>
                        <a:rPr lang="en-US" sz="1800" dirty="0">
                          <a:latin typeface="Riviera Nights" panose="020B0504000000000000" pitchFamily="34" charset="0"/>
                        </a:rPr>
                        <a:t>482</a:t>
                      </a:r>
                    </a:p>
                  </a:txBody>
                  <a:tcPr marT="45722" marB="45722" anchor="ctr" horzOverflow="overflow">
                    <a:lnL>
                      <a:noFill/>
                    </a:lnL>
                    <a:lnR>
                      <a:noFill/>
                    </a:lnR>
                    <a:lnT>
                      <a:noFill/>
                    </a:lnT>
                    <a:lnB>
                      <a:noFill/>
                    </a:lnB>
                    <a:lnTlToBr w="12700" cmpd="sng">
                      <a:noFill/>
                      <a:prstDash val="solid"/>
                    </a:lnTlToBr>
                    <a:lnBlToTr w="12700" cmpd="sng">
                      <a:noFill/>
                      <a:prstDash val="solid"/>
                    </a:lnBlToTr>
                    <a:solidFill>
                      <a:srgbClr val="E2E2DB"/>
                    </a:solidFill>
                  </a:tcPr>
                </a:tc>
                <a:extLst>
                  <a:ext uri="{0D108BD9-81ED-4DB2-BD59-A6C34878D82A}">
                    <a16:rowId xmlns:a16="http://schemas.microsoft.com/office/drawing/2014/main" val="3076427875"/>
                  </a:ext>
                </a:extLst>
              </a:tr>
              <a:tr h="676304">
                <a:tc>
                  <a:txBody>
                    <a:bodyPr/>
                    <a:lstStyle>
                      <a:lvl1pPr marL="0" marR="0" indent="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1pPr>
                      <a:lvl2pPr marL="0" marR="0" indent="3429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2pPr>
                      <a:lvl3pPr marL="0" marR="0" indent="6858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3pPr>
                      <a:lvl4pPr marL="0" marR="0" indent="10287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4pPr>
                      <a:lvl5pPr marL="0" marR="0" indent="13716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5pPr>
                      <a:lvl6pPr marL="0" marR="0" indent="17145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6pPr>
                      <a:lvl7pPr marL="0" marR="0" indent="20574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7pPr>
                      <a:lvl8pPr marL="0" marR="0" indent="24003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8pPr>
                      <a:lvl9pPr marL="0" marR="0" indent="27432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9pPr>
                    </a:lstStyle>
                    <a:p>
                      <a:pPr algn="l" rtl="0" fontAlgn="t"/>
                      <a:r>
                        <a:rPr lang="es-ES" sz="2000" b="1" i="0" u="none" strike="noStrike" dirty="0">
                          <a:solidFill>
                            <a:schemeClr val="tx2"/>
                          </a:solidFill>
                          <a:latin typeface="Riviera Nights" panose="020B0504000000000000" pitchFamily="34" charset="0"/>
                        </a:rPr>
                        <a:t>2021</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E2E2DB"/>
                    </a:solidFill>
                  </a:tcPr>
                </a:tc>
                <a:tc>
                  <a:txBody>
                    <a:bodyPr/>
                    <a:lstStyle/>
                    <a:p>
                      <a:pPr algn="ctr"/>
                      <a:r>
                        <a:rPr lang="en-US" sz="1800" dirty="0">
                          <a:latin typeface="Riviera Nights" panose="020B0504000000000000" pitchFamily="34" charset="0"/>
                        </a:rPr>
                        <a:t>571</a:t>
                      </a:r>
                    </a:p>
                  </a:txBody>
                  <a:tcPr marT="45722" marB="45722" anchor="ctr" horzOverflow="overflow">
                    <a:lnL>
                      <a:noFill/>
                    </a:lnL>
                    <a:lnR>
                      <a:noFill/>
                    </a:lnR>
                    <a:lnT>
                      <a:noFill/>
                    </a:lnT>
                    <a:lnB>
                      <a:noFill/>
                    </a:lnB>
                    <a:lnTlToBr w="12700" cmpd="sng">
                      <a:noFill/>
                      <a:prstDash val="solid"/>
                    </a:lnTlToBr>
                    <a:lnBlToTr w="12700" cmpd="sng">
                      <a:noFill/>
                      <a:prstDash val="solid"/>
                    </a:lnBlToTr>
                    <a:solidFill>
                      <a:srgbClr val="E2E2DB"/>
                    </a:solidFill>
                  </a:tcPr>
                </a:tc>
                <a:tc>
                  <a:txBody>
                    <a:bodyPr/>
                    <a:lstStyle/>
                    <a:p>
                      <a:pPr algn="ctr"/>
                      <a:r>
                        <a:rPr lang="en-US" sz="1800" dirty="0">
                          <a:latin typeface="Riviera Nights" panose="020B0504000000000000" pitchFamily="34" charset="0"/>
                        </a:rPr>
                        <a:t>584</a:t>
                      </a:r>
                    </a:p>
                  </a:txBody>
                  <a:tcPr marT="45722" marB="45722" anchor="ctr" horzOverflow="overflow">
                    <a:lnL>
                      <a:noFill/>
                    </a:lnL>
                    <a:lnR>
                      <a:noFill/>
                    </a:lnR>
                    <a:lnT>
                      <a:noFill/>
                    </a:lnT>
                    <a:lnB>
                      <a:noFill/>
                    </a:lnB>
                    <a:lnTlToBr w="12700" cmpd="sng">
                      <a:noFill/>
                      <a:prstDash val="solid"/>
                    </a:lnTlToBr>
                    <a:lnBlToTr w="12700" cmpd="sng">
                      <a:noFill/>
                      <a:prstDash val="solid"/>
                    </a:lnBlToTr>
                    <a:solidFill>
                      <a:srgbClr val="E2E2DB"/>
                    </a:solidFill>
                  </a:tcPr>
                </a:tc>
                <a:extLst>
                  <a:ext uri="{0D108BD9-81ED-4DB2-BD59-A6C34878D82A}">
                    <a16:rowId xmlns:a16="http://schemas.microsoft.com/office/drawing/2014/main" val="3591794331"/>
                  </a:ext>
                </a:extLst>
              </a:tr>
              <a:tr h="676304">
                <a:tc>
                  <a:txBody>
                    <a:bodyPr/>
                    <a:lstStyle>
                      <a:lvl1pPr marL="0" marR="0" indent="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1pPr>
                      <a:lvl2pPr marL="0" marR="0" indent="3429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2pPr>
                      <a:lvl3pPr marL="0" marR="0" indent="6858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3pPr>
                      <a:lvl4pPr marL="0" marR="0" indent="10287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4pPr>
                      <a:lvl5pPr marL="0" marR="0" indent="13716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5pPr>
                      <a:lvl6pPr marL="0" marR="0" indent="17145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6pPr>
                      <a:lvl7pPr marL="0" marR="0" indent="20574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7pPr>
                      <a:lvl8pPr marL="0" marR="0" indent="24003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8pPr>
                      <a:lvl9pPr marL="0" marR="0" indent="27432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9pPr>
                    </a:lstStyle>
                    <a:p>
                      <a:pPr algn="l" rtl="0" fontAlgn="t"/>
                      <a:r>
                        <a:rPr lang="es-ES" sz="2000" b="1" i="0" u="none" strike="noStrike" dirty="0">
                          <a:solidFill>
                            <a:schemeClr val="tx2"/>
                          </a:solidFill>
                          <a:latin typeface="Riviera Nights" panose="020B0504000000000000" pitchFamily="34" charset="0"/>
                        </a:rPr>
                        <a:t>2022</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E2E2DB"/>
                    </a:solidFill>
                  </a:tcPr>
                </a:tc>
                <a:tc>
                  <a:txBody>
                    <a:bodyPr/>
                    <a:lstStyle/>
                    <a:p>
                      <a:pPr algn="ctr"/>
                      <a:r>
                        <a:rPr lang="en-US" sz="1800" dirty="0">
                          <a:latin typeface="Riviera Nights" panose="020B0504000000000000" pitchFamily="34" charset="0"/>
                        </a:rPr>
                        <a:t>616</a:t>
                      </a:r>
                    </a:p>
                  </a:txBody>
                  <a:tcPr marT="45722" marB="45722" anchor="ctr" horzOverflow="overflow">
                    <a:lnL>
                      <a:noFill/>
                    </a:lnL>
                    <a:lnR>
                      <a:noFill/>
                    </a:lnR>
                    <a:lnT>
                      <a:noFill/>
                    </a:lnT>
                    <a:lnB>
                      <a:noFill/>
                    </a:lnB>
                    <a:lnTlToBr w="12700" cmpd="sng">
                      <a:noFill/>
                      <a:prstDash val="solid"/>
                    </a:lnTlToBr>
                    <a:lnBlToTr w="12700" cmpd="sng">
                      <a:noFill/>
                      <a:prstDash val="solid"/>
                    </a:lnBlToTr>
                    <a:solidFill>
                      <a:srgbClr val="E2E2DB"/>
                    </a:solidFill>
                  </a:tcPr>
                </a:tc>
                <a:tc>
                  <a:txBody>
                    <a:bodyPr/>
                    <a:lstStyle/>
                    <a:p>
                      <a:pPr algn="ctr"/>
                      <a:r>
                        <a:rPr lang="en-US" sz="1800" dirty="0">
                          <a:latin typeface="Riviera Nights" panose="020B0504000000000000" pitchFamily="34" charset="0"/>
                        </a:rPr>
                        <a:t>564</a:t>
                      </a:r>
                    </a:p>
                  </a:txBody>
                  <a:tcPr marT="45722" marB="45722" anchor="ctr" horzOverflow="overflow">
                    <a:lnL>
                      <a:noFill/>
                    </a:lnL>
                    <a:lnR>
                      <a:noFill/>
                    </a:lnR>
                    <a:lnT>
                      <a:noFill/>
                    </a:lnT>
                    <a:lnB>
                      <a:noFill/>
                    </a:lnB>
                    <a:lnTlToBr w="12700" cmpd="sng">
                      <a:noFill/>
                      <a:prstDash val="solid"/>
                    </a:lnTlToBr>
                    <a:lnBlToTr w="12700" cmpd="sng">
                      <a:noFill/>
                      <a:prstDash val="solid"/>
                    </a:lnBlToTr>
                    <a:solidFill>
                      <a:srgbClr val="E2E2DB"/>
                    </a:solidFill>
                  </a:tcPr>
                </a:tc>
                <a:extLst>
                  <a:ext uri="{0D108BD9-81ED-4DB2-BD59-A6C34878D82A}">
                    <a16:rowId xmlns:a16="http://schemas.microsoft.com/office/drawing/2014/main" val="2296662572"/>
                  </a:ext>
                </a:extLst>
              </a:tr>
              <a:tr h="676304">
                <a:tc>
                  <a:txBody>
                    <a:bodyPr/>
                    <a:lstStyle>
                      <a:lvl1pPr marL="0" marR="0" indent="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1pPr>
                      <a:lvl2pPr marL="0" marR="0" indent="3429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2pPr>
                      <a:lvl3pPr marL="0" marR="0" indent="6858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3pPr>
                      <a:lvl4pPr marL="0" marR="0" indent="10287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4pPr>
                      <a:lvl5pPr marL="0" marR="0" indent="13716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5pPr>
                      <a:lvl6pPr marL="0" marR="0" indent="17145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6pPr>
                      <a:lvl7pPr marL="0" marR="0" indent="20574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7pPr>
                      <a:lvl8pPr marL="0" marR="0" indent="24003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8pPr>
                      <a:lvl9pPr marL="0" marR="0" indent="2743200" algn="l" defTabSz="825500" latinLnBrk="0">
                        <a:lnSpc>
                          <a:spcPct val="120000"/>
                        </a:lnSpc>
                        <a:spcBef>
                          <a:spcPts val="0"/>
                        </a:spcBef>
                        <a:spcAft>
                          <a:spcPts val="0"/>
                        </a:spcAft>
                        <a:buClrTx/>
                        <a:buSzTx/>
                        <a:buFontTx/>
                        <a:buNone/>
                        <a:tabLst/>
                        <a:defRPr sz="1600" b="0" i="0" u="none" strike="noStrike" cap="small" spc="320" baseline="0">
                          <a:solidFill>
                            <a:schemeClr val="tx1"/>
                          </a:solidFill>
                          <a:uFillTx/>
                          <a:latin typeface="Arial"/>
                          <a:sym typeface="Riviera Nights"/>
                        </a:defRPr>
                      </a:lvl9pPr>
                    </a:lstStyle>
                    <a:p>
                      <a:pPr algn="l" rtl="0" fontAlgn="t"/>
                      <a:r>
                        <a:rPr lang="es-ES" sz="2000" b="1" i="0" u="none" strike="noStrike" dirty="0">
                          <a:solidFill>
                            <a:schemeClr val="tx2"/>
                          </a:solidFill>
                          <a:latin typeface="Riviera Nights" panose="020B0504000000000000" pitchFamily="34" charset="0"/>
                        </a:rPr>
                        <a:t>2023</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E2E2DB"/>
                    </a:solidFill>
                  </a:tcPr>
                </a:tc>
                <a:tc>
                  <a:txBody>
                    <a:bodyPr/>
                    <a:lstStyle/>
                    <a:p>
                      <a:pPr algn="ctr"/>
                      <a:r>
                        <a:rPr lang="en-US" sz="1800" dirty="0">
                          <a:latin typeface="Riviera Nights" panose="020B0504000000000000" pitchFamily="34" charset="0"/>
                        </a:rPr>
                        <a:t>458</a:t>
                      </a:r>
                    </a:p>
                  </a:txBody>
                  <a:tcPr marT="45722" marB="45722" anchor="ctr" horzOverflow="overflow">
                    <a:lnL>
                      <a:noFill/>
                    </a:lnL>
                    <a:lnR>
                      <a:noFill/>
                    </a:lnR>
                    <a:lnT>
                      <a:noFill/>
                    </a:lnT>
                    <a:lnB>
                      <a:noFill/>
                    </a:lnB>
                    <a:lnTlToBr w="12700" cmpd="sng">
                      <a:noFill/>
                      <a:prstDash val="solid"/>
                    </a:lnTlToBr>
                    <a:lnBlToTr w="12700" cmpd="sng">
                      <a:noFill/>
                      <a:prstDash val="solid"/>
                    </a:lnBlToTr>
                    <a:solidFill>
                      <a:srgbClr val="E2E2DB"/>
                    </a:solidFill>
                  </a:tcPr>
                </a:tc>
                <a:tc>
                  <a:txBody>
                    <a:bodyPr/>
                    <a:lstStyle/>
                    <a:p>
                      <a:pPr algn="ctr"/>
                      <a:r>
                        <a:rPr lang="en-US" sz="1800" dirty="0">
                          <a:latin typeface="Riviera Nights" panose="020B0504000000000000" pitchFamily="34" charset="0"/>
                        </a:rPr>
                        <a:t>489</a:t>
                      </a:r>
                    </a:p>
                  </a:txBody>
                  <a:tcPr marT="45722" marB="45722" anchor="ctr" horzOverflow="overflow">
                    <a:lnL>
                      <a:noFill/>
                    </a:lnL>
                    <a:lnR>
                      <a:noFill/>
                    </a:lnR>
                    <a:lnT>
                      <a:noFill/>
                    </a:lnT>
                    <a:lnB>
                      <a:noFill/>
                    </a:lnB>
                    <a:lnTlToBr w="12700" cmpd="sng">
                      <a:noFill/>
                      <a:prstDash val="solid"/>
                    </a:lnTlToBr>
                    <a:lnBlToTr w="12700" cmpd="sng">
                      <a:noFill/>
                      <a:prstDash val="solid"/>
                    </a:lnBlToTr>
                    <a:solidFill>
                      <a:srgbClr val="E2E2DB"/>
                    </a:solidFill>
                  </a:tcPr>
                </a:tc>
                <a:extLst>
                  <a:ext uri="{0D108BD9-81ED-4DB2-BD59-A6C34878D82A}">
                    <a16:rowId xmlns:a16="http://schemas.microsoft.com/office/drawing/2014/main" val="976583629"/>
                  </a:ext>
                </a:extLst>
              </a:tr>
              <a:tr h="676304">
                <a:tc>
                  <a:txBody>
                    <a:bodyPr/>
                    <a:lstStyle/>
                    <a:p>
                      <a:pPr algn="l" rtl="0" fontAlgn="t"/>
                      <a:r>
                        <a:rPr lang="es-ES" sz="2000" b="1" i="0" u="none" strike="noStrike" dirty="0">
                          <a:solidFill>
                            <a:schemeClr val="tx2"/>
                          </a:solidFill>
                          <a:latin typeface="Riviera Nights" panose="020B0504000000000000" pitchFamily="34" charset="0"/>
                        </a:rPr>
                        <a:t>2024</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E2E2DB"/>
                    </a:solidFill>
                  </a:tcPr>
                </a:tc>
                <a:tc>
                  <a:txBody>
                    <a:bodyPr/>
                    <a:lstStyle/>
                    <a:p>
                      <a:pPr algn="ctr"/>
                      <a:r>
                        <a:rPr lang="en-US" sz="1800" dirty="0">
                          <a:latin typeface="Riviera Nights" panose="020B0504000000000000" pitchFamily="34" charset="0"/>
                        </a:rPr>
                        <a:t>551</a:t>
                      </a:r>
                    </a:p>
                  </a:txBody>
                  <a:tcPr marT="45722" marB="45722" anchor="ctr" horzOverflow="overflow">
                    <a:lnL>
                      <a:noFill/>
                    </a:lnL>
                    <a:lnR>
                      <a:noFill/>
                    </a:lnR>
                    <a:lnT>
                      <a:noFill/>
                    </a:lnT>
                    <a:lnB>
                      <a:noFill/>
                    </a:lnB>
                    <a:lnTlToBr w="12700" cmpd="sng">
                      <a:noFill/>
                      <a:prstDash val="solid"/>
                    </a:lnTlToBr>
                    <a:lnBlToTr w="12700" cmpd="sng">
                      <a:noFill/>
                      <a:prstDash val="solid"/>
                    </a:lnBlToTr>
                    <a:solidFill>
                      <a:srgbClr val="E2E2DB"/>
                    </a:solidFill>
                  </a:tcPr>
                </a:tc>
                <a:tc>
                  <a:txBody>
                    <a:bodyPr/>
                    <a:lstStyle/>
                    <a:p>
                      <a:pPr algn="ctr"/>
                      <a:r>
                        <a:rPr lang="en-US" sz="1800" dirty="0">
                          <a:latin typeface="Riviera Nights" panose="020B0504000000000000" pitchFamily="34" charset="0"/>
                        </a:rPr>
                        <a:t>529</a:t>
                      </a:r>
                    </a:p>
                  </a:txBody>
                  <a:tcPr marT="45722" marB="45722" anchor="ctr" horzOverflow="overflow">
                    <a:lnL>
                      <a:noFill/>
                    </a:lnL>
                    <a:lnR>
                      <a:noFill/>
                    </a:lnR>
                    <a:lnT>
                      <a:noFill/>
                    </a:lnT>
                    <a:lnB>
                      <a:noFill/>
                    </a:lnB>
                    <a:lnTlToBr w="12700" cmpd="sng">
                      <a:noFill/>
                      <a:prstDash val="solid"/>
                    </a:lnTlToBr>
                    <a:lnBlToTr w="12700" cmpd="sng">
                      <a:noFill/>
                      <a:prstDash val="solid"/>
                    </a:lnBlToTr>
                    <a:solidFill>
                      <a:srgbClr val="E2E2DB"/>
                    </a:solidFill>
                  </a:tcPr>
                </a:tc>
                <a:extLst>
                  <a:ext uri="{0D108BD9-81ED-4DB2-BD59-A6C34878D82A}">
                    <a16:rowId xmlns:a16="http://schemas.microsoft.com/office/drawing/2014/main" val="2073963195"/>
                  </a:ext>
                </a:extLst>
              </a:tr>
            </a:tbl>
          </a:graphicData>
        </a:graphic>
      </p:graphicFrame>
      <p:graphicFrame>
        <p:nvGraphicFramePr>
          <p:cNvPr id="10" name="42 Tabla">
            <a:extLst>
              <a:ext uri="{FF2B5EF4-FFF2-40B4-BE49-F238E27FC236}">
                <a16:creationId xmlns:a16="http://schemas.microsoft.com/office/drawing/2014/main" id="{1E49C82D-0146-DE7D-4AD5-38735F34BD57}"/>
              </a:ext>
            </a:extLst>
          </p:cNvPr>
          <p:cNvGraphicFramePr>
            <a:graphicFrameLocks noGrp="1"/>
          </p:cNvGraphicFramePr>
          <p:nvPr>
            <p:extLst>
              <p:ext uri="{D42A27DB-BD31-4B8C-83A1-F6EECF244321}">
                <p14:modId xmlns:p14="http://schemas.microsoft.com/office/powerpoint/2010/main" val="2815417186"/>
              </p:ext>
            </p:extLst>
          </p:nvPr>
        </p:nvGraphicFramePr>
        <p:xfrm>
          <a:off x="2157046" y="3516924"/>
          <a:ext cx="9870832" cy="7924800"/>
        </p:xfrm>
        <a:graphic>
          <a:graphicData uri="http://schemas.openxmlformats.org/drawingml/2006/table">
            <a:tbl>
              <a:tblPr>
                <a:effectLst>
                  <a:innerShdw blurRad="63500" dist="50800" dir="2700000">
                    <a:prstClr val="black">
                      <a:alpha val="50000"/>
                    </a:prstClr>
                  </a:innerShdw>
                </a:effectLst>
              </a:tblPr>
              <a:tblGrid>
                <a:gridCol w="2694004">
                  <a:extLst>
                    <a:ext uri="{9D8B030D-6E8A-4147-A177-3AD203B41FA5}">
                      <a16:colId xmlns:a16="http://schemas.microsoft.com/office/drawing/2014/main" val="20000"/>
                    </a:ext>
                  </a:extLst>
                </a:gridCol>
                <a:gridCol w="2241412">
                  <a:extLst>
                    <a:ext uri="{9D8B030D-6E8A-4147-A177-3AD203B41FA5}">
                      <a16:colId xmlns:a16="http://schemas.microsoft.com/office/drawing/2014/main" val="20001"/>
                    </a:ext>
                  </a:extLst>
                </a:gridCol>
                <a:gridCol w="2694004">
                  <a:extLst>
                    <a:ext uri="{9D8B030D-6E8A-4147-A177-3AD203B41FA5}">
                      <a16:colId xmlns:a16="http://schemas.microsoft.com/office/drawing/2014/main" val="20002"/>
                    </a:ext>
                  </a:extLst>
                </a:gridCol>
                <a:gridCol w="2241412">
                  <a:extLst>
                    <a:ext uri="{9D8B030D-6E8A-4147-A177-3AD203B41FA5}">
                      <a16:colId xmlns:a16="http://schemas.microsoft.com/office/drawing/2014/main" val="20003"/>
                    </a:ext>
                  </a:extLst>
                </a:gridCol>
              </a:tblGrid>
              <a:tr h="1265238">
                <a:tc gridSpan="4">
                  <a:txBody>
                    <a:bodyPr/>
                    <a:lstStyle/>
                    <a:p>
                      <a:pPr algn="ctr" rtl="0" fontAlgn="t"/>
                      <a:r>
                        <a:rPr lang="es-ES" sz="2400" b="1" i="0" u="none" strike="noStrike" dirty="0" err="1">
                          <a:solidFill>
                            <a:schemeClr val="tx2"/>
                          </a:solidFill>
                          <a:latin typeface="Riviera Nights" panose="020B0504000000000000" pitchFamily="34" charset="0"/>
                        </a:rPr>
                        <a:t>Main</a:t>
                      </a:r>
                      <a:r>
                        <a:rPr lang="es-ES" sz="2400" b="1" i="0" u="none" strike="noStrike" dirty="0">
                          <a:solidFill>
                            <a:schemeClr val="tx2"/>
                          </a:solidFill>
                          <a:latin typeface="Riviera Nights" panose="020B0504000000000000" pitchFamily="34" charset="0"/>
                        </a:rPr>
                        <a:t> Trading </a:t>
                      </a:r>
                      <a:r>
                        <a:rPr lang="es-ES" sz="2400" b="1" i="0" u="none" strike="noStrike" dirty="0" err="1">
                          <a:solidFill>
                            <a:schemeClr val="tx2"/>
                          </a:solidFill>
                          <a:latin typeface="Riviera Nights" panose="020B0504000000000000" pitchFamily="34" charset="0"/>
                        </a:rPr>
                        <a:t>Partners</a:t>
                      </a:r>
                      <a:r>
                        <a:rPr lang="es-ES" sz="2400" b="1" i="0" u="none" strike="noStrike" dirty="0">
                          <a:solidFill>
                            <a:schemeClr val="tx2"/>
                          </a:solidFill>
                          <a:latin typeface="Riviera Nights" panose="020B0504000000000000" pitchFamily="34" charset="0"/>
                        </a:rPr>
                        <a:t>, 2024</a:t>
                      </a:r>
                    </a:p>
                  </a:txBody>
                  <a:tcPr marL="9525" marR="9525" marT="9525" marB="0" anchor="ctr">
                    <a:lnL>
                      <a:noFill/>
                    </a:lnL>
                    <a:lnR>
                      <a:noFill/>
                    </a:lnR>
                    <a:lnT>
                      <a:noFill/>
                    </a:lnT>
                    <a:lnB>
                      <a:noFill/>
                    </a:lnB>
                    <a:solidFill>
                      <a:srgbClr val="C1B69C"/>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265238">
                <a:tc gridSpan="2">
                  <a:txBody>
                    <a:bodyPr/>
                    <a:lstStyle/>
                    <a:p>
                      <a:pPr algn="ctr" rtl="0" fontAlgn="t"/>
                      <a:r>
                        <a:rPr lang="es-ES" sz="2400" b="1" i="0" u="none" strike="noStrike" dirty="0" err="1">
                          <a:solidFill>
                            <a:schemeClr val="tx2"/>
                          </a:solidFill>
                          <a:latin typeface="Riviera Nights" panose="020B0504000000000000" pitchFamily="34" charset="0"/>
                        </a:rPr>
                        <a:t>Exports</a:t>
                      </a:r>
                      <a:endParaRPr lang="es-ES" sz="2400" b="1" i="0" u="none" strike="noStrike" dirty="0">
                        <a:solidFill>
                          <a:schemeClr val="tx2"/>
                        </a:solidFill>
                        <a:latin typeface="Riviera Nights" panose="020B0504000000000000" pitchFamily="34" charset="0"/>
                      </a:endParaRPr>
                    </a:p>
                  </a:txBody>
                  <a:tcPr marL="9525" marR="9525" marT="9525" marB="0" anchor="ctr">
                    <a:lnL>
                      <a:noFill/>
                    </a:lnL>
                    <a:lnR>
                      <a:noFill/>
                    </a:lnR>
                    <a:lnT>
                      <a:noFill/>
                    </a:lnT>
                    <a:lnB>
                      <a:noFill/>
                    </a:lnB>
                    <a:solidFill>
                      <a:srgbClr val="C1B69C"/>
                    </a:solidFill>
                  </a:tcPr>
                </a:tc>
                <a:tc hMerge="1">
                  <a:txBody>
                    <a:bodyPr/>
                    <a:lstStyle/>
                    <a:p>
                      <a:endParaRPr lang="es-ES"/>
                    </a:p>
                  </a:txBody>
                  <a:tcPr/>
                </a:tc>
                <a:tc gridSpan="2">
                  <a:txBody>
                    <a:bodyPr/>
                    <a:lstStyle/>
                    <a:p>
                      <a:pPr algn="ctr" rtl="0" fontAlgn="t"/>
                      <a:r>
                        <a:rPr lang="es-ES" sz="2400" b="1" i="0" u="none" strike="noStrike" dirty="0" err="1">
                          <a:solidFill>
                            <a:schemeClr val="tx2"/>
                          </a:solidFill>
                          <a:latin typeface="Riviera Nights" panose="020B0504000000000000" pitchFamily="34" charset="0"/>
                        </a:rPr>
                        <a:t>Imports</a:t>
                      </a:r>
                      <a:endParaRPr lang="es-ES" sz="2400" b="1" i="0" u="none" strike="noStrike" dirty="0">
                        <a:solidFill>
                          <a:schemeClr val="tx2"/>
                        </a:solidFill>
                        <a:latin typeface="Riviera Nights" panose="020B0504000000000000" pitchFamily="34" charset="0"/>
                      </a:endParaRPr>
                    </a:p>
                  </a:txBody>
                  <a:tcPr marL="9525" marR="9525" marT="9525" marB="0" anchor="ctr">
                    <a:lnL>
                      <a:noFill/>
                    </a:lnL>
                    <a:lnR>
                      <a:noFill/>
                    </a:lnR>
                    <a:lnT>
                      <a:noFill/>
                    </a:lnT>
                    <a:lnB>
                      <a:noFill/>
                    </a:lnB>
                    <a:solidFill>
                      <a:srgbClr val="C1B69C"/>
                    </a:solidFill>
                  </a:tcPr>
                </a:tc>
                <a:tc hMerge="1">
                  <a:txBody>
                    <a:bodyPr/>
                    <a:lstStyle/>
                    <a:p>
                      <a:endParaRPr lang="es-ES"/>
                    </a:p>
                  </a:txBody>
                  <a:tcPr/>
                </a:tc>
                <a:extLst>
                  <a:ext uri="{0D108BD9-81ED-4DB2-BD59-A6C34878D82A}">
                    <a16:rowId xmlns:a16="http://schemas.microsoft.com/office/drawing/2014/main" val="10001"/>
                  </a:ext>
                </a:extLst>
              </a:tr>
              <a:tr h="980563">
                <a:tc gridSpan="2">
                  <a:txBody>
                    <a:bodyPr/>
                    <a:lstStyle/>
                    <a:p>
                      <a:pPr algn="ctr" rtl="0" fontAlgn="t"/>
                      <a:r>
                        <a:rPr lang="es-ES" sz="1800" b="1" i="0" u="none" strike="noStrike" dirty="0">
                          <a:solidFill>
                            <a:schemeClr val="tx2"/>
                          </a:solidFill>
                          <a:latin typeface="Riviera Nights" panose="020B0504000000000000" pitchFamily="34" charset="0"/>
                        </a:rPr>
                        <a:t>US$ </a:t>
                      </a:r>
                      <a:r>
                        <a:rPr lang="es-ES" sz="1800" b="1" i="0" u="none" strike="noStrike" dirty="0" err="1">
                          <a:solidFill>
                            <a:schemeClr val="tx2"/>
                          </a:solidFill>
                          <a:latin typeface="Riviera Nights" panose="020B0504000000000000" pitchFamily="34" charset="0"/>
                        </a:rPr>
                        <a:t>billion</a:t>
                      </a:r>
                      <a:endParaRPr lang="es-ES" sz="1800" b="1" i="0" u="none" strike="noStrike" dirty="0">
                        <a:solidFill>
                          <a:schemeClr val="tx2"/>
                        </a:solidFill>
                        <a:latin typeface="Riviera Nights" panose="020B0504000000000000" pitchFamily="34" charset="0"/>
                      </a:endParaRPr>
                    </a:p>
                  </a:txBody>
                  <a:tcPr marL="9525" marR="9525" marT="9525" marB="0" anchor="ctr">
                    <a:lnL>
                      <a:noFill/>
                    </a:lnL>
                    <a:lnR>
                      <a:noFill/>
                    </a:lnR>
                    <a:lnT>
                      <a:noFill/>
                    </a:lnT>
                    <a:lnB>
                      <a:noFill/>
                    </a:lnB>
                    <a:solidFill>
                      <a:srgbClr val="C1B69C"/>
                    </a:solidFill>
                  </a:tcPr>
                </a:tc>
                <a:tc hMerge="1">
                  <a:txBody>
                    <a:bodyPr/>
                    <a:lstStyle/>
                    <a:p>
                      <a:pPr algn="ctr" rtl="0" fontAlgn="t"/>
                      <a:endParaRPr lang="es-ES" sz="1800" b="1" i="0" u="none" strike="noStrike" dirty="0">
                        <a:solidFill>
                          <a:srgbClr val="000000"/>
                        </a:solidFill>
                        <a:latin typeface="Arial"/>
                      </a:endParaRPr>
                    </a:p>
                  </a:txBody>
                  <a:tcPr marL="9525" marR="9525" marT="9525" marB="0">
                    <a:lnL>
                      <a:noFill/>
                    </a:lnL>
                    <a:lnR>
                      <a:noFill/>
                    </a:lnR>
                    <a:lnT>
                      <a:noFill/>
                    </a:lnT>
                    <a:lnB>
                      <a:noFill/>
                    </a:lnB>
                  </a:tcPr>
                </a:tc>
                <a:tc gridSpan="2">
                  <a:txBody>
                    <a:bodyPr/>
                    <a:lstStyle/>
                    <a:p>
                      <a:pPr algn="ctr" rtl="0" fontAlgn="t"/>
                      <a:r>
                        <a:rPr lang="es-ES" sz="1800" b="1" i="0" u="none" strike="noStrike" dirty="0">
                          <a:solidFill>
                            <a:schemeClr val="tx2"/>
                          </a:solidFill>
                          <a:latin typeface="Riviera Nights" panose="020B0504000000000000" pitchFamily="34" charset="0"/>
                        </a:rPr>
                        <a:t>US$ </a:t>
                      </a:r>
                      <a:r>
                        <a:rPr lang="es-ES" sz="1800" b="1" i="0" u="none" strike="noStrike" dirty="0" err="1">
                          <a:solidFill>
                            <a:schemeClr val="tx2"/>
                          </a:solidFill>
                          <a:latin typeface="Riviera Nights" panose="020B0504000000000000" pitchFamily="34" charset="0"/>
                        </a:rPr>
                        <a:t>billion</a:t>
                      </a:r>
                      <a:endParaRPr lang="es-ES" sz="1800" b="1" i="0" u="none" strike="noStrike" dirty="0">
                        <a:solidFill>
                          <a:schemeClr val="tx2"/>
                        </a:solidFill>
                        <a:latin typeface="Riviera Nights" panose="020B0504000000000000" pitchFamily="34" charset="0"/>
                      </a:endParaRPr>
                    </a:p>
                  </a:txBody>
                  <a:tcPr marL="9525" marR="9525" marT="9525" marB="0" anchor="ctr">
                    <a:lnL>
                      <a:noFill/>
                    </a:lnL>
                    <a:lnR>
                      <a:noFill/>
                    </a:lnR>
                    <a:lnT>
                      <a:noFill/>
                    </a:lnT>
                    <a:lnB>
                      <a:noFill/>
                    </a:lnB>
                    <a:solidFill>
                      <a:srgbClr val="C1B69C"/>
                    </a:solidFill>
                  </a:tcPr>
                </a:tc>
                <a:tc hMerge="1">
                  <a:txBody>
                    <a:bodyPr/>
                    <a:lstStyle/>
                    <a:p>
                      <a:pPr algn="ctr" rtl="0" fontAlgn="t"/>
                      <a:endParaRPr lang="es-ES" sz="1800" b="1" i="0" u="none" strike="noStrike" dirty="0">
                        <a:solidFill>
                          <a:srgbClr val="000000"/>
                        </a:solidFill>
                        <a:latin typeface="Arial"/>
                      </a:endParaRPr>
                    </a:p>
                  </a:txBody>
                  <a:tcPr marL="9525" marR="9525" marT="9525" marB="0">
                    <a:lnL>
                      <a:noFill/>
                    </a:lnL>
                    <a:lnR>
                      <a:noFill/>
                    </a:lnR>
                    <a:lnT>
                      <a:noFill/>
                    </a:lnT>
                    <a:lnB>
                      <a:noFill/>
                    </a:lnB>
                  </a:tcPr>
                </a:tc>
                <a:extLst>
                  <a:ext uri="{0D108BD9-81ED-4DB2-BD59-A6C34878D82A}">
                    <a16:rowId xmlns:a16="http://schemas.microsoft.com/office/drawing/2014/main" val="10002"/>
                  </a:ext>
                </a:extLst>
              </a:tr>
              <a:tr h="980563">
                <a:tc>
                  <a:txBody>
                    <a:bodyPr/>
                    <a:lstStyle/>
                    <a:p>
                      <a:pPr algn="ctr" rtl="0" fontAlgn="t"/>
                      <a:r>
                        <a:rPr lang="es-ES" sz="1800" b="1" i="0" u="none" strike="noStrike" dirty="0">
                          <a:solidFill>
                            <a:schemeClr val="tx2"/>
                          </a:solidFill>
                          <a:latin typeface="Riviera Nights" panose="020B0504000000000000" pitchFamily="34" charset="0"/>
                        </a:rPr>
                        <a:t>China</a:t>
                      </a:r>
                    </a:p>
                  </a:txBody>
                  <a:tcPr marL="9525" marR="9525" marT="9525" marB="0" anchor="ctr">
                    <a:lnL>
                      <a:noFill/>
                    </a:lnL>
                    <a:lnR>
                      <a:noFill/>
                    </a:lnR>
                    <a:lnT>
                      <a:noFill/>
                    </a:lnT>
                    <a:lnB>
                      <a:noFill/>
                    </a:lnB>
                    <a:solidFill>
                      <a:srgbClr val="E2E2DB"/>
                    </a:solidFill>
                  </a:tcPr>
                </a:tc>
                <a:tc>
                  <a:txBody>
                    <a:bodyPr/>
                    <a:lstStyle/>
                    <a:p>
                      <a:pPr algn="ctr" rtl="0" fontAlgn="t"/>
                      <a:r>
                        <a:rPr lang="es-ES" sz="1800" b="0" i="0" u="none" strike="noStrike" dirty="0">
                          <a:solidFill>
                            <a:schemeClr val="tx2"/>
                          </a:solidFill>
                          <a:latin typeface="Riviera Nights" panose="020B0504000000000000" pitchFamily="34" charset="0"/>
                        </a:rPr>
                        <a:t>38.2</a:t>
                      </a:r>
                    </a:p>
                  </a:txBody>
                  <a:tcPr marL="9525" marR="9525" marT="9525" marB="0" anchor="ctr">
                    <a:lnL>
                      <a:noFill/>
                    </a:lnL>
                    <a:lnR>
                      <a:noFill/>
                    </a:lnR>
                    <a:lnT>
                      <a:noFill/>
                    </a:lnT>
                    <a:lnB>
                      <a:noFill/>
                    </a:lnB>
                    <a:solidFill>
                      <a:srgbClr val="E2E2DB"/>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s-ES" sz="1800" b="1" i="0" u="none" strike="noStrike" dirty="0">
                          <a:solidFill>
                            <a:schemeClr val="tx2"/>
                          </a:solidFill>
                          <a:latin typeface="Riviera Nights" panose="020B0504000000000000" pitchFamily="34" charset="0"/>
                        </a:rPr>
                        <a:t>China</a:t>
                      </a:r>
                    </a:p>
                  </a:txBody>
                  <a:tcPr marL="9525" marR="9525" marT="9525" marB="0" anchor="ctr">
                    <a:lnL>
                      <a:noFill/>
                    </a:lnL>
                    <a:lnR>
                      <a:noFill/>
                    </a:lnR>
                    <a:lnT>
                      <a:noFill/>
                    </a:lnT>
                    <a:lnB>
                      <a:noFill/>
                    </a:lnB>
                    <a:solidFill>
                      <a:srgbClr val="E2E2DB"/>
                    </a:solidFill>
                  </a:tcPr>
                </a:tc>
                <a:tc>
                  <a:txBody>
                    <a:bodyPr/>
                    <a:lstStyle/>
                    <a:p>
                      <a:pPr algn="ctr" rtl="0" fontAlgn="t"/>
                      <a:r>
                        <a:rPr lang="es-ES" sz="1800" b="0" i="0" u="none" strike="noStrike" dirty="0">
                          <a:solidFill>
                            <a:schemeClr val="tx2"/>
                          </a:solidFill>
                          <a:latin typeface="Riviera Nights" panose="020B0504000000000000" pitchFamily="34" charset="0"/>
                        </a:rPr>
                        <a:t>19.3</a:t>
                      </a:r>
                    </a:p>
                  </a:txBody>
                  <a:tcPr marL="9525" marR="9525" marT="9525" marB="0" anchor="ctr">
                    <a:lnL>
                      <a:noFill/>
                    </a:lnL>
                    <a:lnR>
                      <a:noFill/>
                    </a:lnR>
                    <a:lnT>
                      <a:noFill/>
                    </a:lnT>
                    <a:lnB>
                      <a:noFill/>
                    </a:lnB>
                    <a:solidFill>
                      <a:srgbClr val="E2E2DB"/>
                    </a:solidFill>
                  </a:tcPr>
                </a:tc>
                <a:extLst>
                  <a:ext uri="{0D108BD9-81ED-4DB2-BD59-A6C34878D82A}">
                    <a16:rowId xmlns:a16="http://schemas.microsoft.com/office/drawing/2014/main" val="10003"/>
                  </a:ext>
                </a:extLst>
              </a:tr>
              <a:tr h="1399360">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s-ES" sz="1800" b="1" i="0" u="none" strike="noStrike" dirty="0" err="1">
                          <a:solidFill>
                            <a:schemeClr val="tx2"/>
                          </a:solidFill>
                          <a:latin typeface="Riviera Nights" panose="020B0504000000000000" pitchFamily="34" charset="0"/>
                        </a:rPr>
                        <a:t>United</a:t>
                      </a:r>
                      <a:r>
                        <a:rPr lang="es-ES" sz="1800" b="1" i="0" u="none" strike="noStrike" dirty="0">
                          <a:solidFill>
                            <a:schemeClr val="tx2"/>
                          </a:solidFill>
                          <a:latin typeface="Riviera Nights" panose="020B0504000000000000" pitchFamily="34" charset="0"/>
                        </a:rPr>
                        <a:t> </a:t>
                      </a:r>
                      <a:r>
                        <a:rPr lang="es-ES" sz="1800" b="1" i="0" u="none" strike="noStrike" dirty="0" err="1">
                          <a:solidFill>
                            <a:schemeClr val="tx2"/>
                          </a:solidFill>
                          <a:latin typeface="Riviera Nights" panose="020B0504000000000000" pitchFamily="34" charset="0"/>
                        </a:rPr>
                        <a:t>States</a:t>
                      </a:r>
                      <a:endParaRPr lang="es-ES" sz="1800" b="1" i="0" u="none" strike="noStrike" dirty="0">
                        <a:solidFill>
                          <a:schemeClr val="tx2"/>
                        </a:solidFill>
                        <a:latin typeface="Riviera Nights" panose="020B0504000000000000" pitchFamily="34" charset="0"/>
                      </a:endParaRPr>
                    </a:p>
                  </a:txBody>
                  <a:tcPr marL="9525" marR="9525" marT="9525" marB="0" anchor="ctr">
                    <a:lnL>
                      <a:noFill/>
                    </a:lnL>
                    <a:lnR>
                      <a:noFill/>
                    </a:lnR>
                    <a:lnT>
                      <a:noFill/>
                    </a:lnT>
                    <a:lnB>
                      <a:noFill/>
                    </a:lnB>
                    <a:solidFill>
                      <a:srgbClr val="E2E2DB"/>
                    </a:solidFill>
                  </a:tcPr>
                </a:tc>
                <a:tc>
                  <a:txBody>
                    <a:bodyPr/>
                    <a:lstStyle/>
                    <a:p>
                      <a:pPr algn="ctr" rtl="0" fontAlgn="t"/>
                      <a:r>
                        <a:rPr lang="es-ES" sz="1800" b="0" i="0" u="none" strike="noStrike" dirty="0">
                          <a:solidFill>
                            <a:schemeClr val="tx2"/>
                          </a:solidFill>
                          <a:latin typeface="Riviera Nights" panose="020B0504000000000000" pitchFamily="34" charset="0"/>
                        </a:rPr>
                        <a:t>15.5</a:t>
                      </a:r>
                    </a:p>
                  </a:txBody>
                  <a:tcPr marL="9525" marR="9525" marT="9525" marB="0" anchor="ctr">
                    <a:lnL>
                      <a:noFill/>
                    </a:lnL>
                    <a:lnR>
                      <a:noFill/>
                    </a:lnR>
                    <a:lnT>
                      <a:noFill/>
                    </a:lnT>
                    <a:lnB>
                      <a:noFill/>
                    </a:lnB>
                    <a:solidFill>
                      <a:srgbClr val="E2E2DB"/>
                    </a:solidFill>
                  </a:tcPr>
                </a:tc>
                <a:tc>
                  <a:txBody>
                    <a:bodyPr/>
                    <a:lstStyle/>
                    <a:p>
                      <a:pPr algn="ctr" rtl="0" fontAlgn="t"/>
                      <a:r>
                        <a:rPr lang="es-ES" sz="1800" b="1" i="0" u="none" strike="noStrike" dirty="0" err="1">
                          <a:solidFill>
                            <a:schemeClr val="tx2"/>
                          </a:solidFill>
                          <a:latin typeface="Riviera Nights" panose="020B0504000000000000" pitchFamily="34" charset="0"/>
                        </a:rPr>
                        <a:t>United</a:t>
                      </a:r>
                      <a:r>
                        <a:rPr lang="es-ES" sz="1800" b="1" i="0" u="none" strike="noStrike" dirty="0">
                          <a:solidFill>
                            <a:schemeClr val="tx2"/>
                          </a:solidFill>
                          <a:latin typeface="Riviera Nights" panose="020B0504000000000000" pitchFamily="34" charset="0"/>
                        </a:rPr>
                        <a:t> </a:t>
                      </a:r>
                      <a:r>
                        <a:rPr lang="es-ES" sz="1800" b="1" i="0" u="none" strike="noStrike" dirty="0" err="1">
                          <a:solidFill>
                            <a:schemeClr val="tx2"/>
                          </a:solidFill>
                          <a:latin typeface="Riviera Nights" panose="020B0504000000000000" pitchFamily="34" charset="0"/>
                        </a:rPr>
                        <a:t>States</a:t>
                      </a:r>
                      <a:endParaRPr lang="es-ES" sz="1800" b="1" i="0" u="none" strike="noStrike" dirty="0">
                        <a:solidFill>
                          <a:schemeClr val="tx2"/>
                        </a:solidFill>
                        <a:latin typeface="Riviera Nights" panose="020B0504000000000000" pitchFamily="34" charset="0"/>
                      </a:endParaRPr>
                    </a:p>
                  </a:txBody>
                  <a:tcPr marL="9525" marR="9525" marT="9525" marB="0" anchor="ctr">
                    <a:lnL>
                      <a:noFill/>
                    </a:lnL>
                    <a:lnR>
                      <a:noFill/>
                    </a:lnR>
                    <a:lnT>
                      <a:noFill/>
                    </a:lnT>
                    <a:lnB>
                      <a:noFill/>
                    </a:lnB>
                    <a:solidFill>
                      <a:srgbClr val="E2E2DB"/>
                    </a:solidFill>
                  </a:tcPr>
                </a:tc>
                <a:tc>
                  <a:txBody>
                    <a:bodyPr/>
                    <a:lstStyle/>
                    <a:p>
                      <a:pPr algn="ctr" rtl="0" fontAlgn="t"/>
                      <a:r>
                        <a:rPr lang="es-ES" sz="1800" b="0" i="0" u="none" strike="noStrike" dirty="0">
                          <a:solidFill>
                            <a:schemeClr val="tx2"/>
                          </a:solidFill>
                          <a:latin typeface="Riviera Nights" panose="020B0504000000000000" pitchFamily="34" charset="0"/>
                        </a:rPr>
                        <a:t>14.8</a:t>
                      </a:r>
                    </a:p>
                  </a:txBody>
                  <a:tcPr marL="9525" marR="9525" marT="9525" marB="0" anchor="ctr">
                    <a:lnL>
                      <a:noFill/>
                    </a:lnL>
                    <a:lnR>
                      <a:noFill/>
                    </a:lnR>
                    <a:lnT>
                      <a:noFill/>
                    </a:lnT>
                    <a:lnB>
                      <a:noFill/>
                    </a:lnB>
                    <a:solidFill>
                      <a:srgbClr val="E2E2DB"/>
                    </a:solidFill>
                  </a:tcPr>
                </a:tc>
                <a:extLst>
                  <a:ext uri="{0D108BD9-81ED-4DB2-BD59-A6C34878D82A}">
                    <a16:rowId xmlns:a16="http://schemas.microsoft.com/office/drawing/2014/main" val="10004"/>
                  </a:ext>
                </a:extLst>
              </a:tr>
              <a:tr h="980563">
                <a:tc>
                  <a:txBody>
                    <a:bodyPr/>
                    <a:lstStyle/>
                    <a:p>
                      <a:pPr algn="ctr" rtl="0" fontAlgn="t"/>
                      <a:r>
                        <a:rPr lang="es-ES" sz="1800" b="1" i="0" u="none" strike="noStrike" dirty="0" err="1">
                          <a:solidFill>
                            <a:schemeClr val="tx2"/>
                          </a:solidFill>
                          <a:latin typeface="Riviera Nights" panose="020B0504000000000000" pitchFamily="34" charset="0"/>
                        </a:rPr>
                        <a:t>Japan</a:t>
                      </a:r>
                      <a:endParaRPr lang="es-ES" sz="1800" b="1" i="0" u="none" strike="noStrike" dirty="0">
                        <a:solidFill>
                          <a:schemeClr val="tx2"/>
                        </a:solidFill>
                        <a:latin typeface="Riviera Nights" panose="020B0504000000000000" pitchFamily="34" charset="0"/>
                      </a:endParaRPr>
                    </a:p>
                  </a:txBody>
                  <a:tcPr marL="9525" marR="9525" marT="9525" marB="0" anchor="ctr">
                    <a:lnL>
                      <a:noFill/>
                    </a:lnL>
                    <a:lnR>
                      <a:noFill/>
                    </a:lnR>
                    <a:lnT>
                      <a:noFill/>
                    </a:lnT>
                    <a:lnB>
                      <a:noFill/>
                    </a:lnB>
                    <a:solidFill>
                      <a:srgbClr val="E2E2DB"/>
                    </a:solidFill>
                  </a:tcPr>
                </a:tc>
                <a:tc>
                  <a:txBody>
                    <a:bodyPr/>
                    <a:lstStyle/>
                    <a:p>
                      <a:pPr algn="ctr" rtl="0" fontAlgn="t"/>
                      <a:r>
                        <a:rPr lang="es-ES_tradnl" sz="1800" b="0" i="0" u="none" strike="noStrike" dirty="0">
                          <a:solidFill>
                            <a:schemeClr val="tx2"/>
                          </a:solidFill>
                          <a:latin typeface="Riviera Nights" panose="020B0504000000000000" pitchFamily="34" charset="0"/>
                        </a:rPr>
                        <a:t>8.6</a:t>
                      </a:r>
                      <a:endParaRPr lang="es-ES" sz="1800" b="0" i="0" u="none" strike="noStrike" dirty="0">
                        <a:solidFill>
                          <a:schemeClr val="tx2"/>
                        </a:solidFill>
                        <a:latin typeface="Riviera Nights" panose="020B0504000000000000" pitchFamily="34" charset="0"/>
                      </a:endParaRPr>
                    </a:p>
                  </a:txBody>
                  <a:tcPr marL="9525" marR="9525" marT="9525" marB="0" anchor="ctr">
                    <a:lnL>
                      <a:noFill/>
                    </a:lnL>
                    <a:lnR>
                      <a:noFill/>
                    </a:lnR>
                    <a:lnT>
                      <a:noFill/>
                    </a:lnT>
                    <a:lnB>
                      <a:noFill/>
                    </a:lnB>
                    <a:solidFill>
                      <a:srgbClr val="E2E2DB"/>
                    </a:solidFill>
                  </a:tcPr>
                </a:tc>
                <a:tc>
                  <a:txBody>
                    <a:bodyPr/>
                    <a:lstStyle/>
                    <a:p>
                      <a:pPr algn="ctr" rtl="0" fontAlgn="t"/>
                      <a:r>
                        <a:rPr lang="es-ES" sz="1800" b="1" i="0" u="none" strike="noStrike" dirty="0" err="1">
                          <a:solidFill>
                            <a:schemeClr val="tx2"/>
                          </a:solidFill>
                          <a:latin typeface="Riviera Nights" panose="020B0504000000000000" pitchFamily="34" charset="0"/>
                        </a:rPr>
                        <a:t>Brazil</a:t>
                      </a:r>
                      <a:endParaRPr lang="es-ES" sz="1800" b="1" i="0" u="none" strike="noStrike" dirty="0">
                        <a:solidFill>
                          <a:schemeClr val="tx2"/>
                        </a:solidFill>
                        <a:latin typeface="Riviera Nights" panose="020B0504000000000000" pitchFamily="34" charset="0"/>
                      </a:endParaRPr>
                    </a:p>
                  </a:txBody>
                  <a:tcPr marL="9525" marR="9525" marT="9525" marB="0" anchor="ctr">
                    <a:lnL>
                      <a:noFill/>
                    </a:lnL>
                    <a:lnR>
                      <a:noFill/>
                    </a:lnR>
                    <a:lnT>
                      <a:noFill/>
                    </a:lnT>
                    <a:lnB>
                      <a:noFill/>
                    </a:lnB>
                    <a:solidFill>
                      <a:srgbClr val="E2E2DB"/>
                    </a:solidFill>
                  </a:tcPr>
                </a:tc>
                <a:tc>
                  <a:txBody>
                    <a:bodyPr/>
                    <a:lstStyle/>
                    <a:p>
                      <a:pPr algn="ctr" rtl="0" fontAlgn="t"/>
                      <a:r>
                        <a:rPr lang="es-ES" sz="1800" b="0" i="0" u="none" strike="noStrike" dirty="0">
                          <a:solidFill>
                            <a:schemeClr val="tx2"/>
                          </a:solidFill>
                          <a:latin typeface="Riviera Nights" panose="020B0504000000000000" pitchFamily="34" charset="0"/>
                        </a:rPr>
                        <a:t>7.0</a:t>
                      </a:r>
                    </a:p>
                  </a:txBody>
                  <a:tcPr marL="9525" marR="9525" marT="9525" marB="0" anchor="ctr">
                    <a:lnL>
                      <a:noFill/>
                    </a:lnL>
                    <a:lnR>
                      <a:noFill/>
                    </a:lnR>
                    <a:lnT>
                      <a:noFill/>
                    </a:lnT>
                    <a:lnB>
                      <a:noFill/>
                    </a:lnB>
                    <a:solidFill>
                      <a:srgbClr val="E2E2DB"/>
                    </a:solidFill>
                  </a:tcPr>
                </a:tc>
                <a:extLst>
                  <a:ext uri="{0D108BD9-81ED-4DB2-BD59-A6C34878D82A}">
                    <a16:rowId xmlns:a16="http://schemas.microsoft.com/office/drawing/2014/main" val="10005"/>
                  </a:ext>
                </a:extLst>
              </a:tr>
              <a:tr h="1053275">
                <a:tc>
                  <a:txBody>
                    <a:bodyPr/>
                    <a:lstStyle/>
                    <a:p>
                      <a:pPr algn="ctr" rtl="0" fontAlgn="t"/>
                      <a:r>
                        <a:rPr lang="es-ES" sz="1800" b="1" i="0" u="none" strike="noStrike" dirty="0">
                          <a:solidFill>
                            <a:schemeClr val="tx2"/>
                          </a:solidFill>
                          <a:latin typeface="Riviera Nights" panose="020B0504000000000000" pitchFamily="34" charset="0"/>
                        </a:rPr>
                        <a:t>South </a:t>
                      </a:r>
                      <a:r>
                        <a:rPr lang="es-ES" sz="1800" b="1" i="0" u="none" strike="noStrike" dirty="0" err="1">
                          <a:solidFill>
                            <a:schemeClr val="tx2"/>
                          </a:solidFill>
                          <a:latin typeface="Riviera Nights" panose="020B0504000000000000" pitchFamily="34" charset="0"/>
                        </a:rPr>
                        <a:t>Korea</a:t>
                      </a:r>
                      <a:endParaRPr lang="es-ES" sz="1800" b="1" i="0" u="none" strike="noStrike" dirty="0">
                        <a:solidFill>
                          <a:schemeClr val="tx2"/>
                        </a:solidFill>
                        <a:latin typeface="Riviera Nights" panose="020B0504000000000000" pitchFamily="34" charset="0"/>
                      </a:endParaRPr>
                    </a:p>
                  </a:txBody>
                  <a:tcPr marL="9525" marR="9525" marT="9525" marB="0" anchor="ctr">
                    <a:lnL>
                      <a:noFill/>
                    </a:lnL>
                    <a:lnR>
                      <a:noFill/>
                    </a:lnR>
                    <a:lnT>
                      <a:noFill/>
                    </a:lnT>
                    <a:lnB>
                      <a:noFill/>
                    </a:lnB>
                    <a:solidFill>
                      <a:srgbClr val="E2E2DB"/>
                    </a:solidFill>
                  </a:tcPr>
                </a:tc>
                <a:tc>
                  <a:txBody>
                    <a:bodyPr/>
                    <a:lstStyle/>
                    <a:p>
                      <a:pPr algn="ctr" rtl="0" fontAlgn="t"/>
                      <a:r>
                        <a:rPr lang="es-ES" sz="1800" b="0" i="0" u="none" strike="noStrike" dirty="0">
                          <a:solidFill>
                            <a:schemeClr val="tx2"/>
                          </a:solidFill>
                          <a:latin typeface="Riviera Nights" panose="020B0504000000000000" pitchFamily="34" charset="0"/>
                        </a:rPr>
                        <a:t>4.7</a:t>
                      </a:r>
                    </a:p>
                  </a:txBody>
                  <a:tcPr marL="9525" marR="9525" marT="9525" marB="0" anchor="ctr">
                    <a:lnL>
                      <a:noFill/>
                    </a:lnL>
                    <a:lnR>
                      <a:noFill/>
                    </a:lnR>
                    <a:lnT>
                      <a:noFill/>
                    </a:lnT>
                    <a:lnB>
                      <a:noFill/>
                    </a:lnB>
                    <a:solidFill>
                      <a:srgbClr val="E2E2DB"/>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s-ES" sz="1800" b="1" i="0" u="none" strike="noStrike" dirty="0">
                          <a:solidFill>
                            <a:schemeClr val="tx2"/>
                          </a:solidFill>
                          <a:latin typeface="Riviera Nights" panose="020B0504000000000000" pitchFamily="34" charset="0"/>
                        </a:rPr>
                        <a:t>Argentina</a:t>
                      </a:r>
                    </a:p>
                    <a:p>
                      <a:pPr algn="ctr" rtl="0" fontAlgn="t"/>
                      <a:endParaRPr lang="es-ES" sz="1800" b="1" i="0" u="none" strike="noStrike" dirty="0">
                        <a:solidFill>
                          <a:schemeClr val="tx2"/>
                        </a:solidFill>
                        <a:latin typeface="Riviera Nights" panose="020B0504000000000000" pitchFamily="34" charset="0"/>
                      </a:endParaRPr>
                    </a:p>
                  </a:txBody>
                  <a:tcPr marL="9525" marR="9525" marT="9525" marB="0" anchor="ctr">
                    <a:lnL>
                      <a:noFill/>
                    </a:lnL>
                    <a:lnR>
                      <a:noFill/>
                    </a:lnR>
                    <a:lnT>
                      <a:noFill/>
                    </a:lnT>
                    <a:lnB>
                      <a:noFill/>
                    </a:lnB>
                    <a:solidFill>
                      <a:srgbClr val="E2E2DB"/>
                    </a:solidFill>
                  </a:tcPr>
                </a:tc>
                <a:tc>
                  <a:txBody>
                    <a:bodyPr/>
                    <a:lstStyle/>
                    <a:p>
                      <a:pPr algn="ctr" rtl="0" fontAlgn="t"/>
                      <a:r>
                        <a:rPr lang="es-ES" sz="1800" b="0" i="0" u="none" strike="noStrike" dirty="0">
                          <a:solidFill>
                            <a:schemeClr val="tx2"/>
                          </a:solidFill>
                          <a:latin typeface="Riviera Nights" panose="020B0504000000000000" pitchFamily="34" charset="0"/>
                        </a:rPr>
                        <a:t>6.6</a:t>
                      </a:r>
                    </a:p>
                  </a:txBody>
                  <a:tcPr marL="9525" marR="9525" marT="9525" marB="0" anchor="ctr">
                    <a:lnL>
                      <a:noFill/>
                    </a:lnL>
                    <a:lnR>
                      <a:noFill/>
                    </a:lnR>
                    <a:lnT>
                      <a:noFill/>
                    </a:lnT>
                    <a:lnB>
                      <a:noFill/>
                    </a:lnB>
                    <a:solidFill>
                      <a:srgbClr val="E2E2DB"/>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3936660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britcham"/>
          <p:cNvSpPr txBox="1">
            <a:spLocks noGrp="1"/>
          </p:cNvSpPr>
          <p:nvPr>
            <p:ph type="body" idx="21"/>
          </p:nvPr>
        </p:nvSpPr>
        <p:spPr>
          <a:prstGeom prst="rect">
            <a:avLst/>
          </a:prstGeom>
        </p:spPr>
        <p:txBody>
          <a:bodyPr/>
          <a:lstStyle/>
          <a:p>
            <a:r>
              <a:t>britcham</a:t>
            </a:r>
          </a:p>
        </p:txBody>
      </p:sp>
      <p:sp>
        <p:nvSpPr>
          <p:cNvPr id="383"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27</a:t>
            </a:fld>
            <a:endParaRPr/>
          </a:p>
        </p:txBody>
      </p:sp>
      <p:sp>
        <p:nvSpPr>
          <p:cNvPr id="384" name="Información"/>
          <p:cNvSpPr txBox="1">
            <a:spLocks noGrp="1"/>
          </p:cNvSpPr>
          <p:nvPr>
            <p:ph type="body" idx="22"/>
          </p:nvPr>
        </p:nvSpPr>
        <p:spPr>
          <a:prstGeom prst="rect">
            <a:avLst/>
          </a:prstGeom>
        </p:spPr>
        <p:txBody>
          <a:bodyPr/>
          <a:lstStyle/>
          <a:p>
            <a:r>
              <a:rPr dirty="0"/>
              <a:t>Informa</a:t>
            </a:r>
            <a:r>
              <a:rPr lang="es-CL" dirty="0"/>
              <a:t>t</a:t>
            </a:r>
            <a:r>
              <a:rPr dirty="0" err="1"/>
              <a:t>i</a:t>
            </a:r>
            <a:r>
              <a:rPr lang="es-CL" dirty="0"/>
              <a:t>o</a:t>
            </a:r>
            <a:r>
              <a:rPr dirty="0"/>
              <a:t>n</a:t>
            </a:r>
          </a:p>
        </p:txBody>
      </p:sp>
      <p:sp>
        <p:nvSpPr>
          <p:cNvPr id="385" name="Feedback / Comentarios:…"/>
          <p:cNvSpPr txBox="1">
            <a:spLocks noGrp="1"/>
          </p:cNvSpPr>
          <p:nvPr>
            <p:ph type="body" idx="23"/>
          </p:nvPr>
        </p:nvSpPr>
        <p:spPr>
          <a:xfrm>
            <a:off x="1168400" y="8541706"/>
            <a:ext cx="9144000" cy="2969261"/>
          </a:xfrm>
          <a:prstGeom prst="rect">
            <a:avLst/>
          </a:prstGeom>
        </p:spPr>
        <p:txBody>
          <a:bodyPr/>
          <a:lstStyle/>
          <a:p>
            <a:endParaRPr/>
          </a:p>
          <a:p>
            <a:pPr>
              <a:defRPr u="sng"/>
            </a:pPr>
            <a:r>
              <a:t>Feedback / Comentarios:</a:t>
            </a:r>
          </a:p>
          <a:p>
            <a:r>
              <a:t>Por favor contactar vía email isabel.juppet@britcham.cl </a:t>
            </a:r>
          </a:p>
        </p:txBody>
      </p:sp>
      <p:sp>
        <p:nvSpPr>
          <p:cNvPr id="386"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xmlns:m="http://schemas.openxmlformats.org/officeDocument/2006/math" xmlns:a14="http://schemas.microsoft.com/office/drawing/2010/main">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uente: Banco Central de Chile…"/>
          <p:cNvSpPr txBox="1">
            <a:spLocks noGrp="1"/>
          </p:cNvSpPr>
          <p:nvPr>
            <p:ph type="body" idx="21"/>
          </p:nvPr>
        </p:nvSpPr>
        <p:spPr>
          <a:xfrm>
            <a:off x="8641746" y="12618294"/>
            <a:ext cx="7100508" cy="646011"/>
          </a:xfrm>
          <a:prstGeom prst="rect">
            <a:avLst/>
          </a:prstGeom>
        </p:spPr>
        <p:txBody>
          <a:bodyPr/>
          <a:lstStyle/>
          <a:p>
            <a:r>
              <a:rPr lang="en-US" dirty="0"/>
              <a:t>Source: Central Bank of Chile.</a:t>
            </a:r>
          </a:p>
          <a:p>
            <a:endParaRPr dirty="0"/>
          </a:p>
        </p:txBody>
      </p:sp>
      <p:sp>
        <p:nvSpPr>
          <p:cNvPr id="29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p>
            <a:fld id="{86CB4B4D-7CA3-9044-876B-883B54F8677D}" type="slidenum">
              <a:rPr/>
              <a:t>3</a:t>
            </a:fld>
            <a:endParaRPr/>
          </a:p>
        </p:txBody>
      </p:sp>
      <p:sp>
        <p:nvSpPr>
          <p:cNvPr id="297" name="Economía"/>
          <p:cNvSpPr txBox="1">
            <a:spLocks noGrp="1"/>
          </p:cNvSpPr>
          <p:nvPr>
            <p:ph type="body" idx="23"/>
          </p:nvPr>
        </p:nvSpPr>
        <p:spPr>
          <a:xfrm>
            <a:off x="7076661" y="857462"/>
            <a:ext cx="11589025" cy="1443985"/>
          </a:xfrm>
          <a:prstGeom prst="rect">
            <a:avLst/>
          </a:prstGeom>
        </p:spPr>
        <p:txBody>
          <a:bodyPr/>
          <a:lstStyle/>
          <a:p>
            <a:r>
              <a:rPr lang="es-CL" sz="4800" dirty="0">
                <a:solidFill>
                  <a:schemeClr val="tx1"/>
                </a:solidFill>
                <a:effectLst>
                  <a:outerShdw blurRad="38100" dist="38100" dir="2700000" algn="tl">
                    <a:srgbClr val="C0C0C0"/>
                  </a:outerShdw>
                </a:effectLst>
              </a:rPr>
              <a:t>GDP </a:t>
            </a:r>
            <a:r>
              <a:rPr lang="es-CL" sz="4800" dirty="0" err="1">
                <a:solidFill>
                  <a:schemeClr val="tx1"/>
                </a:solidFill>
                <a:effectLst>
                  <a:outerShdw blurRad="38100" dist="38100" dir="2700000" algn="tl">
                    <a:srgbClr val="C0C0C0"/>
                  </a:outerShdw>
                </a:effectLst>
              </a:rPr>
              <a:t>Growth</a:t>
            </a:r>
            <a:br>
              <a:rPr lang="es-CL" sz="4800" dirty="0">
                <a:solidFill>
                  <a:schemeClr val="tx1"/>
                </a:solidFill>
              </a:rPr>
            </a:br>
            <a:r>
              <a:rPr lang="en-US" sz="3200" dirty="0">
                <a:solidFill>
                  <a:schemeClr val="tx1"/>
                </a:solidFill>
              </a:rPr>
              <a:t>(% over same quarter previous year)</a:t>
            </a:r>
            <a:endParaRPr lang="es-CL" dirty="0">
              <a:solidFill>
                <a:schemeClr val="tx1"/>
              </a:solidFill>
            </a:endParaRPr>
          </a:p>
        </p:txBody>
      </p:sp>
      <p:sp>
        <p:nvSpPr>
          <p:cNvPr id="298" name="Un Vistazo de Chile"/>
          <p:cNvSpPr txBox="1">
            <a:spLocks noGrp="1"/>
          </p:cNvSpPr>
          <p:nvPr>
            <p:ph type="body" idx="24"/>
          </p:nvPr>
        </p:nvSpPr>
        <p:spPr>
          <a:prstGeom prst="rect">
            <a:avLst/>
          </a:prstGeom>
        </p:spPr>
        <p:txBody>
          <a:bodyPr/>
          <a:lstStyle/>
          <a:p>
            <a:r>
              <a:rPr lang="es-CL" dirty="0" err="1"/>
              <a:t>Current</a:t>
            </a:r>
            <a:r>
              <a:rPr lang="es-CL" dirty="0"/>
              <a:t> </a:t>
            </a:r>
            <a:r>
              <a:rPr lang="es-CL" dirty="0" err="1"/>
              <a:t>Economy</a:t>
            </a:r>
            <a:endParaRPr dirty="0"/>
          </a:p>
        </p:txBody>
      </p:sp>
      <p:graphicFrame>
        <p:nvGraphicFramePr>
          <p:cNvPr id="9" name="4 Gráfico">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3989729680"/>
              </p:ext>
            </p:extLst>
          </p:nvPr>
        </p:nvGraphicFramePr>
        <p:xfrm>
          <a:off x="3777197" y="2673837"/>
          <a:ext cx="18720000" cy="792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8 Tabla">
            <a:extLst>
              <a:ext uri="{FF2B5EF4-FFF2-40B4-BE49-F238E27FC236}">
                <a16:creationId xmlns:a16="http://schemas.microsoft.com/office/drawing/2014/main" id="{E4B55CE3-9DA0-2052-08B1-F44A196980E2}"/>
              </a:ext>
            </a:extLst>
          </p:cNvPr>
          <p:cNvGraphicFramePr>
            <a:graphicFrameLocks noGrp="1"/>
          </p:cNvGraphicFramePr>
          <p:nvPr>
            <p:extLst>
              <p:ext uri="{D42A27DB-BD31-4B8C-83A1-F6EECF244321}">
                <p14:modId xmlns:p14="http://schemas.microsoft.com/office/powerpoint/2010/main" val="686828412"/>
              </p:ext>
            </p:extLst>
          </p:nvPr>
        </p:nvGraphicFramePr>
        <p:xfrm>
          <a:off x="4724396" y="10966227"/>
          <a:ext cx="16698690" cy="1375177"/>
        </p:xfrm>
        <a:graphic>
          <a:graphicData uri="http://schemas.openxmlformats.org/drawingml/2006/table">
            <a:tbl>
              <a:tblPr>
                <a:effectLst>
                  <a:outerShdw blurRad="50800" dist="38100" dir="2700000" algn="tl" rotWithShape="0">
                    <a:prstClr val="black">
                      <a:alpha val="40000"/>
                    </a:prstClr>
                  </a:outerShdw>
                </a:effectLst>
              </a:tblPr>
              <a:tblGrid>
                <a:gridCol w="1669869">
                  <a:extLst>
                    <a:ext uri="{9D8B030D-6E8A-4147-A177-3AD203B41FA5}">
                      <a16:colId xmlns:a16="http://schemas.microsoft.com/office/drawing/2014/main" val="3102435528"/>
                    </a:ext>
                  </a:extLst>
                </a:gridCol>
                <a:gridCol w="1669869">
                  <a:extLst>
                    <a:ext uri="{9D8B030D-6E8A-4147-A177-3AD203B41FA5}">
                      <a16:colId xmlns:a16="http://schemas.microsoft.com/office/drawing/2014/main" val="2466931859"/>
                    </a:ext>
                  </a:extLst>
                </a:gridCol>
                <a:gridCol w="1669869">
                  <a:extLst>
                    <a:ext uri="{9D8B030D-6E8A-4147-A177-3AD203B41FA5}">
                      <a16:colId xmlns:a16="http://schemas.microsoft.com/office/drawing/2014/main" val="312220011"/>
                    </a:ext>
                  </a:extLst>
                </a:gridCol>
                <a:gridCol w="1669869">
                  <a:extLst>
                    <a:ext uri="{9D8B030D-6E8A-4147-A177-3AD203B41FA5}">
                      <a16:colId xmlns:a16="http://schemas.microsoft.com/office/drawing/2014/main" val="1194297866"/>
                    </a:ext>
                  </a:extLst>
                </a:gridCol>
                <a:gridCol w="1669869">
                  <a:extLst>
                    <a:ext uri="{9D8B030D-6E8A-4147-A177-3AD203B41FA5}">
                      <a16:colId xmlns:a16="http://schemas.microsoft.com/office/drawing/2014/main" val="344570687"/>
                    </a:ext>
                  </a:extLst>
                </a:gridCol>
                <a:gridCol w="1669869">
                  <a:extLst>
                    <a:ext uri="{9D8B030D-6E8A-4147-A177-3AD203B41FA5}">
                      <a16:colId xmlns:a16="http://schemas.microsoft.com/office/drawing/2014/main" val="1257441863"/>
                    </a:ext>
                  </a:extLst>
                </a:gridCol>
                <a:gridCol w="1669869">
                  <a:extLst>
                    <a:ext uri="{9D8B030D-6E8A-4147-A177-3AD203B41FA5}">
                      <a16:colId xmlns:a16="http://schemas.microsoft.com/office/drawing/2014/main" val="2332504658"/>
                    </a:ext>
                  </a:extLst>
                </a:gridCol>
                <a:gridCol w="1669869">
                  <a:extLst>
                    <a:ext uri="{9D8B030D-6E8A-4147-A177-3AD203B41FA5}">
                      <a16:colId xmlns:a16="http://schemas.microsoft.com/office/drawing/2014/main" val="2744932965"/>
                    </a:ext>
                  </a:extLst>
                </a:gridCol>
                <a:gridCol w="1669869">
                  <a:extLst>
                    <a:ext uri="{9D8B030D-6E8A-4147-A177-3AD203B41FA5}">
                      <a16:colId xmlns:a16="http://schemas.microsoft.com/office/drawing/2014/main" val="780635857"/>
                    </a:ext>
                  </a:extLst>
                </a:gridCol>
                <a:gridCol w="1669869">
                  <a:extLst>
                    <a:ext uri="{9D8B030D-6E8A-4147-A177-3AD203B41FA5}">
                      <a16:colId xmlns:a16="http://schemas.microsoft.com/office/drawing/2014/main" val="3181995776"/>
                    </a:ext>
                  </a:extLst>
                </a:gridCol>
              </a:tblGrid>
              <a:tr h="431800">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chemeClr val="tx1"/>
                          </a:solidFill>
                          <a:effectLst/>
                          <a:latin typeface="Riviera Nights" panose="020B0504000000000000" pitchFamily="34" charset="0"/>
                        </a:rPr>
                        <a:t>2023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C1B69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dirty="0">
                        <a:ln>
                          <a:noFill/>
                        </a:ln>
                        <a:solidFill>
                          <a:schemeClr val="tx1"/>
                        </a:solidFill>
                        <a:effectLst/>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C1B69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dirty="0">
                        <a:ln>
                          <a:noFill/>
                        </a:ln>
                        <a:solidFill>
                          <a:schemeClr val="tx1"/>
                        </a:solidFill>
                        <a:effectLst/>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C1B69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dirty="0">
                        <a:ln>
                          <a:noFill/>
                        </a:ln>
                        <a:solidFill>
                          <a:schemeClr val="tx1"/>
                        </a:solidFill>
                        <a:effectLst/>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C1B69C"/>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chemeClr val="tx1"/>
                          </a:solidFill>
                          <a:effectLst/>
                          <a:latin typeface="Riviera Nights" panose="020B0504000000000000" pitchFamily="34" charset="0"/>
                        </a:rPr>
                        <a:t>2024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C1B69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dirty="0">
                        <a:ln>
                          <a:noFill/>
                        </a:ln>
                        <a:solidFill>
                          <a:schemeClr val="tx1"/>
                        </a:solidFill>
                        <a:effectLst/>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C1B69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dirty="0">
                        <a:ln>
                          <a:noFill/>
                        </a:ln>
                        <a:solidFill>
                          <a:schemeClr val="tx1"/>
                        </a:solidFill>
                        <a:effectLst/>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C1B69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dirty="0">
                        <a:ln>
                          <a:noFill/>
                        </a:ln>
                        <a:solidFill>
                          <a:schemeClr val="tx1"/>
                        </a:solidFill>
                        <a:effectLst/>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C1B69C"/>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chemeClr val="tx1"/>
                          </a:solidFill>
                          <a:effectLst/>
                          <a:latin typeface="Riviera Nights" panose="020B0504000000000000" pitchFamily="34" charset="0"/>
                        </a:rPr>
                        <a:t>2025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C1B69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dirty="0">
                        <a:ln>
                          <a:noFill/>
                        </a:ln>
                        <a:solidFill>
                          <a:schemeClr val="tx1"/>
                        </a:solidFill>
                        <a:effectLst/>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C1B69C"/>
                    </a:solidFill>
                  </a:tcPr>
                </a:tc>
                <a:extLst>
                  <a:ext uri="{0D108BD9-81ED-4DB2-BD59-A6C34878D82A}">
                    <a16:rowId xmlns:a16="http://schemas.microsoft.com/office/drawing/2014/main" val="1552255384"/>
                  </a:ext>
                </a:extLst>
              </a:tr>
              <a:tr h="508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chemeClr val="tx1"/>
                          </a:solidFill>
                          <a:effectLst/>
                          <a:latin typeface="Riviera Nights" panose="020B0504000000000000" pitchFamily="34" charset="0"/>
                        </a:rPr>
                        <a:t>QI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1B69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chemeClr val="tx1"/>
                          </a:solidFill>
                          <a:effectLst/>
                          <a:latin typeface="Riviera Nights" panose="020B0504000000000000" pitchFamily="34" charset="0"/>
                        </a:rPr>
                        <a:t>QII</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solidFill>
                      <a:srgbClr val="C1B69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chemeClr val="tx1"/>
                          </a:solidFill>
                          <a:effectLst/>
                          <a:latin typeface="Riviera Nights" panose="020B0504000000000000" pitchFamily="34" charset="0"/>
                        </a:rPr>
                        <a:t>QIII</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solidFill>
                      <a:srgbClr val="C1B69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chemeClr val="tx1"/>
                          </a:solidFill>
                          <a:effectLst/>
                          <a:latin typeface="Riviera Nights" panose="020B0504000000000000" pitchFamily="34" charset="0"/>
                        </a:rPr>
                        <a:t>QIV</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solidFill>
                      <a:srgbClr val="C1B69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chemeClr val="tx1"/>
                          </a:solidFill>
                          <a:effectLst/>
                          <a:latin typeface="Riviera Nights" panose="020B0504000000000000" pitchFamily="34" charset="0"/>
                        </a:rPr>
                        <a:t>QI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1B69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chemeClr val="tx1"/>
                          </a:solidFill>
                          <a:effectLst/>
                          <a:latin typeface="Riviera Nights" panose="020B0504000000000000" pitchFamily="34" charset="0"/>
                        </a:rPr>
                        <a:t>QII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solidFill>
                      <a:srgbClr val="C1B69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chemeClr val="tx1"/>
                          </a:solidFill>
                          <a:effectLst/>
                          <a:latin typeface="Riviera Nights" panose="020B0504000000000000" pitchFamily="34" charset="0"/>
                        </a:rPr>
                        <a:t>QIII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solidFill>
                      <a:srgbClr val="C1B69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chemeClr val="tx1"/>
                          </a:solidFill>
                          <a:effectLst/>
                          <a:latin typeface="Riviera Nights" panose="020B0504000000000000" pitchFamily="34" charset="0"/>
                        </a:rPr>
                        <a:t>QIV</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solidFill>
                      <a:srgbClr val="C1B69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chemeClr val="tx1"/>
                          </a:solidFill>
                          <a:effectLst/>
                          <a:latin typeface="Riviera Nights" panose="020B0504000000000000" pitchFamily="34" charset="0"/>
                        </a:rPr>
                        <a:t>QI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solidFill>
                      <a:srgbClr val="C1B69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chemeClr val="tx1"/>
                          </a:solidFill>
                          <a:effectLst/>
                          <a:latin typeface="Riviera Nights" panose="020B0504000000000000" pitchFamily="34" charset="0"/>
                        </a:rPr>
                        <a:t>QII</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C1B69C"/>
                    </a:solidFill>
                  </a:tcPr>
                </a:tc>
                <a:extLst>
                  <a:ext uri="{0D108BD9-81ED-4DB2-BD59-A6C34878D82A}">
                    <a16:rowId xmlns:a16="http://schemas.microsoft.com/office/drawing/2014/main" val="10000"/>
                  </a:ext>
                </a:extLst>
              </a:tr>
              <a:tr h="435377">
                <a:tc>
                  <a:txBody>
                    <a:bodyPr/>
                    <a:lstStyle/>
                    <a:p>
                      <a:pPr algn="ctr" rtl="0" fontAlgn="t"/>
                      <a:r>
                        <a:rPr lang="es-ES" sz="1600" b="0" i="0" u="none" strike="noStrike" dirty="0">
                          <a:solidFill>
                            <a:schemeClr val="bg1"/>
                          </a:solidFill>
                          <a:latin typeface="Riviera Nights" panose="020B0504000000000000" pitchFamily="34" charset="0"/>
                        </a:rPr>
                        <a:t>-0.3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1CE"/>
                    </a:solidFill>
                  </a:tcPr>
                </a:tc>
                <a:tc>
                  <a:txBody>
                    <a:bodyPr/>
                    <a:lstStyle/>
                    <a:p>
                      <a:pPr algn="ctr" rtl="0" fontAlgn="t"/>
                      <a:r>
                        <a:rPr lang="es-ES" sz="1600" b="0" i="0" u="none" strike="noStrike" dirty="0">
                          <a:solidFill>
                            <a:schemeClr val="bg1"/>
                          </a:solidFill>
                          <a:latin typeface="Riviera Nights" panose="020B0504000000000000" pitchFamily="34" charset="0"/>
                        </a:rPr>
                        <a:t>-0.1</a:t>
                      </a: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0071CE"/>
                    </a:solidFill>
                  </a:tcPr>
                </a:tc>
                <a:tc>
                  <a:txBody>
                    <a:bodyPr/>
                    <a:lstStyle/>
                    <a:p>
                      <a:pPr algn="ctr" rtl="0" fontAlgn="t"/>
                      <a:r>
                        <a:rPr lang="es-ES" sz="1600" b="0" i="0" u="none" strike="noStrike" dirty="0">
                          <a:solidFill>
                            <a:schemeClr val="bg1"/>
                          </a:solidFill>
                          <a:latin typeface="Riviera Nights" panose="020B0504000000000000" pitchFamily="34" charset="0"/>
                        </a:rPr>
                        <a:t>1.6</a:t>
                      </a: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0071CE"/>
                    </a:solidFill>
                  </a:tcPr>
                </a:tc>
                <a:tc>
                  <a:txBody>
                    <a:bodyPr/>
                    <a:lstStyle/>
                    <a:p>
                      <a:pPr algn="ctr" rtl="0" fontAlgn="t"/>
                      <a:r>
                        <a:rPr lang="es-ES" sz="1600" b="0" i="0" u="none" strike="noStrike" dirty="0">
                          <a:solidFill>
                            <a:schemeClr val="bg1"/>
                          </a:solidFill>
                          <a:latin typeface="Riviera Nights" panose="020B0504000000000000" pitchFamily="34" charset="0"/>
                        </a:rPr>
                        <a:t>1.1</a:t>
                      </a: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0071CE"/>
                    </a:solidFill>
                  </a:tcPr>
                </a:tc>
                <a:tc>
                  <a:txBody>
                    <a:bodyPr/>
                    <a:lstStyle/>
                    <a:p>
                      <a:pPr algn="ctr" rtl="0" fontAlgn="t"/>
                      <a:r>
                        <a:rPr lang="es-ES" sz="1600" b="0" i="0" u="none" strike="noStrike" dirty="0">
                          <a:solidFill>
                            <a:schemeClr val="bg1"/>
                          </a:solidFill>
                          <a:latin typeface="Riviera Nights" panose="020B0504000000000000" pitchFamily="34" charset="0"/>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1CE"/>
                    </a:solidFill>
                  </a:tcPr>
                </a:tc>
                <a:tc>
                  <a:txBody>
                    <a:bodyPr/>
                    <a:lstStyle/>
                    <a:p>
                      <a:pPr algn="ctr" rtl="0" fontAlgn="t"/>
                      <a:r>
                        <a:rPr lang="es-ES" sz="1600" b="0" i="0" u="none" strike="noStrike" dirty="0">
                          <a:solidFill>
                            <a:schemeClr val="bg1"/>
                          </a:solidFill>
                          <a:latin typeface="Riviera Nights" panose="020B0504000000000000"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0071CE"/>
                    </a:solidFill>
                  </a:tcPr>
                </a:tc>
                <a:tc>
                  <a:txBody>
                    <a:bodyPr/>
                    <a:lstStyle/>
                    <a:p>
                      <a:pPr algn="ctr" rtl="0" fontAlgn="t"/>
                      <a:r>
                        <a:rPr lang="es-ES" sz="1600" b="0" i="0" u="none" strike="noStrike" dirty="0">
                          <a:solidFill>
                            <a:schemeClr val="bg1"/>
                          </a:solidFill>
                          <a:latin typeface="Riviera Nights" panose="020B0504000000000000"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0071CE"/>
                    </a:solidFill>
                  </a:tcPr>
                </a:tc>
                <a:tc>
                  <a:txBody>
                    <a:bodyPr/>
                    <a:lstStyle/>
                    <a:p>
                      <a:pPr algn="ctr" rtl="0" fontAlgn="t"/>
                      <a:r>
                        <a:rPr lang="es-ES" sz="1600" b="0" i="0" u="none" strike="noStrike" dirty="0">
                          <a:solidFill>
                            <a:schemeClr val="bg1"/>
                          </a:solidFill>
                          <a:latin typeface="Riviera Nights" panose="020B0504000000000000" pitchFamily="34" charset="0"/>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0071CE"/>
                    </a:solidFill>
                  </a:tcPr>
                </a:tc>
                <a:tc>
                  <a:txBody>
                    <a:bodyPr/>
                    <a:lstStyle/>
                    <a:p>
                      <a:pPr algn="ctr" rtl="0" fontAlgn="t"/>
                      <a:r>
                        <a:rPr lang="es-ES" sz="1600" b="0" i="0" u="none" strike="noStrike" dirty="0">
                          <a:solidFill>
                            <a:schemeClr val="bg1"/>
                          </a:solidFill>
                          <a:latin typeface="Riviera Nights" panose="020B0504000000000000" pitchFamily="34" charset="0"/>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0071CE"/>
                    </a:solidFill>
                  </a:tcPr>
                </a:tc>
                <a:tc>
                  <a:txBody>
                    <a:bodyPr/>
                    <a:lstStyle/>
                    <a:p>
                      <a:pPr algn="ctr" rtl="0" fontAlgn="t"/>
                      <a:r>
                        <a:rPr lang="es-ES" sz="1600" b="0" i="0" u="none" strike="noStrike" dirty="0">
                          <a:solidFill>
                            <a:schemeClr val="bg1"/>
                          </a:solidFill>
                          <a:latin typeface="Riviera Nights" panose="020B0504000000000000" pitchFamily="34" charset="0"/>
                        </a:rPr>
                        <a:t>3.1</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0071CE"/>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358144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uente: Banco Central de Chile…"/>
          <p:cNvSpPr txBox="1">
            <a:spLocks noGrp="1"/>
          </p:cNvSpPr>
          <p:nvPr>
            <p:ph type="body" idx="21"/>
          </p:nvPr>
        </p:nvSpPr>
        <p:spPr>
          <a:xfrm>
            <a:off x="8641746" y="12722938"/>
            <a:ext cx="7100508" cy="313612"/>
          </a:xfrm>
          <a:prstGeom prst="rect">
            <a:avLst/>
          </a:prstGeom>
        </p:spPr>
        <p:txBody>
          <a:bodyPr/>
          <a:lstStyle/>
          <a:p>
            <a:r>
              <a:rPr lang="es-CL" dirty="0" err="1"/>
              <a:t>Source</a:t>
            </a:r>
            <a:r>
              <a:rPr lang="es-CL" dirty="0"/>
              <a:t>: </a:t>
            </a:r>
            <a:r>
              <a:rPr lang="es-CL" dirty="0" err="1"/>
              <a:t>National</a:t>
            </a:r>
            <a:r>
              <a:rPr lang="es-CL" dirty="0"/>
              <a:t> </a:t>
            </a:r>
            <a:r>
              <a:rPr lang="es-CL" dirty="0" err="1"/>
              <a:t>Statistics</a:t>
            </a:r>
            <a:r>
              <a:rPr lang="es-CL" dirty="0"/>
              <a:t> </a:t>
            </a:r>
            <a:r>
              <a:rPr lang="es-CL" dirty="0" err="1"/>
              <a:t>Institute</a:t>
            </a:r>
            <a:r>
              <a:rPr lang="es-CL" dirty="0"/>
              <a:t> (INE)</a:t>
            </a:r>
          </a:p>
        </p:txBody>
      </p:sp>
      <p:sp>
        <p:nvSpPr>
          <p:cNvPr id="29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p>
            <a:fld id="{86CB4B4D-7CA3-9044-876B-883B54F8677D}" type="slidenum">
              <a:rPr/>
              <a:t>4</a:t>
            </a:fld>
            <a:endParaRPr/>
          </a:p>
        </p:txBody>
      </p:sp>
      <p:sp>
        <p:nvSpPr>
          <p:cNvPr id="297" name="Economía"/>
          <p:cNvSpPr txBox="1">
            <a:spLocks noGrp="1"/>
          </p:cNvSpPr>
          <p:nvPr>
            <p:ph type="body" idx="23"/>
          </p:nvPr>
        </p:nvSpPr>
        <p:spPr>
          <a:xfrm>
            <a:off x="7076661" y="857462"/>
            <a:ext cx="11589025" cy="836383"/>
          </a:xfrm>
          <a:prstGeom prst="rect">
            <a:avLst/>
          </a:prstGeom>
        </p:spPr>
        <p:txBody>
          <a:bodyPr/>
          <a:lstStyle/>
          <a:p>
            <a:r>
              <a:rPr lang="es-CL" sz="4800" dirty="0" err="1">
                <a:solidFill>
                  <a:schemeClr val="tx1"/>
                </a:solidFill>
                <a:effectLst>
                  <a:outerShdw blurRad="38100" dist="38100" dir="2700000" algn="tl">
                    <a:srgbClr val="C0C0C0"/>
                  </a:outerShdw>
                </a:effectLst>
              </a:rPr>
              <a:t>Inflation</a:t>
            </a:r>
            <a:r>
              <a:rPr lang="es-CL" sz="4800" dirty="0">
                <a:solidFill>
                  <a:schemeClr val="tx1"/>
                </a:solidFill>
                <a:effectLst>
                  <a:outerShdw blurRad="38100" dist="38100" dir="2700000" algn="tl">
                    <a:srgbClr val="C0C0C0"/>
                  </a:outerShdw>
                </a:effectLst>
              </a:rPr>
              <a:t> (%)</a:t>
            </a:r>
            <a:endParaRPr lang="es-CL" dirty="0">
              <a:solidFill>
                <a:schemeClr val="tx1"/>
              </a:solidFill>
            </a:endParaRPr>
          </a:p>
        </p:txBody>
      </p:sp>
      <p:sp>
        <p:nvSpPr>
          <p:cNvPr id="298" name="Un Vistazo de Chile"/>
          <p:cNvSpPr txBox="1">
            <a:spLocks noGrp="1"/>
          </p:cNvSpPr>
          <p:nvPr>
            <p:ph type="body" idx="24"/>
          </p:nvPr>
        </p:nvSpPr>
        <p:spPr>
          <a:prstGeom prst="rect">
            <a:avLst/>
          </a:prstGeom>
        </p:spPr>
        <p:txBody>
          <a:bodyPr/>
          <a:lstStyle/>
          <a:p>
            <a:r>
              <a:rPr lang="es-CL" dirty="0" err="1"/>
              <a:t>Current</a:t>
            </a:r>
            <a:r>
              <a:rPr lang="es-CL" dirty="0"/>
              <a:t> </a:t>
            </a:r>
            <a:r>
              <a:rPr lang="es-CL" dirty="0" err="1"/>
              <a:t>Economy</a:t>
            </a:r>
            <a:endParaRPr dirty="0"/>
          </a:p>
        </p:txBody>
      </p:sp>
      <p:sp>
        <p:nvSpPr>
          <p:cNvPr id="299" name="A Creative Agency for…"/>
          <p:cNvSpPr txBox="1"/>
          <p:nvPr/>
        </p:nvSpPr>
        <p:spPr>
          <a:xfrm>
            <a:off x="28037823" y="867417"/>
            <a:ext cx="5799315" cy="1548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12" name="7 Tabla">
            <a:extLst>
              <a:ext uri="{FF2B5EF4-FFF2-40B4-BE49-F238E27FC236}">
                <a16:creationId xmlns:a16="http://schemas.microsoft.com/office/drawing/2014/main" id="{B1E140E5-05BE-AAE4-3BDD-D7B75C1AF89B}"/>
              </a:ext>
            </a:extLst>
          </p:cNvPr>
          <p:cNvGraphicFramePr>
            <a:graphicFrameLocks noGrp="1"/>
          </p:cNvGraphicFramePr>
          <p:nvPr>
            <p:extLst>
              <p:ext uri="{D42A27DB-BD31-4B8C-83A1-F6EECF244321}">
                <p14:modId xmlns:p14="http://schemas.microsoft.com/office/powerpoint/2010/main" val="3204876741"/>
              </p:ext>
            </p:extLst>
          </p:nvPr>
        </p:nvGraphicFramePr>
        <p:xfrm>
          <a:off x="507993" y="10863687"/>
          <a:ext cx="21536459" cy="1543775"/>
        </p:xfrm>
        <a:graphic>
          <a:graphicData uri="http://schemas.openxmlformats.org/drawingml/2006/table">
            <a:tbl>
              <a:tblPr>
                <a:effectLst>
                  <a:outerShdw blurRad="50800" dist="38100" dir="2700000" algn="tl" rotWithShape="0">
                    <a:prstClr val="black">
                      <a:alpha val="40000"/>
                    </a:prstClr>
                  </a:outerShdw>
                </a:effectLst>
              </a:tblPr>
              <a:tblGrid>
                <a:gridCol w="3474731">
                  <a:extLst>
                    <a:ext uri="{9D8B030D-6E8A-4147-A177-3AD203B41FA5}">
                      <a16:colId xmlns:a16="http://schemas.microsoft.com/office/drawing/2014/main" val="20000"/>
                    </a:ext>
                  </a:extLst>
                </a:gridCol>
                <a:gridCol w="1505144">
                  <a:extLst>
                    <a:ext uri="{9D8B030D-6E8A-4147-A177-3AD203B41FA5}">
                      <a16:colId xmlns:a16="http://schemas.microsoft.com/office/drawing/2014/main" val="2088375487"/>
                    </a:ext>
                  </a:extLst>
                </a:gridCol>
                <a:gridCol w="1505144">
                  <a:extLst>
                    <a:ext uri="{9D8B030D-6E8A-4147-A177-3AD203B41FA5}">
                      <a16:colId xmlns:a16="http://schemas.microsoft.com/office/drawing/2014/main" val="1432601165"/>
                    </a:ext>
                  </a:extLst>
                </a:gridCol>
                <a:gridCol w="1505144">
                  <a:extLst>
                    <a:ext uri="{9D8B030D-6E8A-4147-A177-3AD203B41FA5}">
                      <a16:colId xmlns:a16="http://schemas.microsoft.com/office/drawing/2014/main" val="2558294663"/>
                    </a:ext>
                  </a:extLst>
                </a:gridCol>
                <a:gridCol w="1505144">
                  <a:extLst>
                    <a:ext uri="{9D8B030D-6E8A-4147-A177-3AD203B41FA5}">
                      <a16:colId xmlns:a16="http://schemas.microsoft.com/office/drawing/2014/main" val="282093588"/>
                    </a:ext>
                  </a:extLst>
                </a:gridCol>
                <a:gridCol w="1505144">
                  <a:extLst>
                    <a:ext uri="{9D8B030D-6E8A-4147-A177-3AD203B41FA5}">
                      <a16:colId xmlns:a16="http://schemas.microsoft.com/office/drawing/2014/main" val="2130433594"/>
                    </a:ext>
                  </a:extLst>
                </a:gridCol>
                <a:gridCol w="1505144">
                  <a:extLst>
                    <a:ext uri="{9D8B030D-6E8A-4147-A177-3AD203B41FA5}">
                      <a16:colId xmlns:a16="http://schemas.microsoft.com/office/drawing/2014/main" val="1953489945"/>
                    </a:ext>
                  </a:extLst>
                </a:gridCol>
                <a:gridCol w="1505144">
                  <a:extLst>
                    <a:ext uri="{9D8B030D-6E8A-4147-A177-3AD203B41FA5}">
                      <a16:colId xmlns:a16="http://schemas.microsoft.com/office/drawing/2014/main" val="2556885475"/>
                    </a:ext>
                  </a:extLst>
                </a:gridCol>
                <a:gridCol w="1505144">
                  <a:extLst>
                    <a:ext uri="{9D8B030D-6E8A-4147-A177-3AD203B41FA5}">
                      <a16:colId xmlns:a16="http://schemas.microsoft.com/office/drawing/2014/main" val="1787848370"/>
                    </a:ext>
                  </a:extLst>
                </a:gridCol>
                <a:gridCol w="1505144">
                  <a:extLst>
                    <a:ext uri="{9D8B030D-6E8A-4147-A177-3AD203B41FA5}">
                      <a16:colId xmlns:a16="http://schemas.microsoft.com/office/drawing/2014/main" val="777099402"/>
                    </a:ext>
                  </a:extLst>
                </a:gridCol>
                <a:gridCol w="1505144">
                  <a:extLst>
                    <a:ext uri="{9D8B030D-6E8A-4147-A177-3AD203B41FA5}">
                      <a16:colId xmlns:a16="http://schemas.microsoft.com/office/drawing/2014/main" val="2256275832"/>
                    </a:ext>
                  </a:extLst>
                </a:gridCol>
                <a:gridCol w="1505144">
                  <a:extLst>
                    <a:ext uri="{9D8B030D-6E8A-4147-A177-3AD203B41FA5}">
                      <a16:colId xmlns:a16="http://schemas.microsoft.com/office/drawing/2014/main" val="710773476"/>
                    </a:ext>
                  </a:extLst>
                </a:gridCol>
                <a:gridCol w="1505144">
                  <a:extLst>
                    <a:ext uri="{9D8B030D-6E8A-4147-A177-3AD203B41FA5}">
                      <a16:colId xmlns:a16="http://schemas.microsoft.com/office/drawing/2014/main" val="1665178988"/>
                    </a:ext>
                  </a:extLst>
                </a:gridCol>
              </a:tblGrid>
              <a:tr h="284622">
                <a:tc>
                  <a:txBody>
                    <a:bodyPr/>
                    <a:lstStyle/>
                    <a:p>
                      <a:pPr algn="ctr" fontAlgn="b"/>
                      <a:endParaRPr lang="es-ES" sz="1600" b="1" i="0" u="none" strike="noStrike" baseline="0" dirty="0">
                        <a:solidFill>
                          <a:schemeClr val="tx1"/>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C1B69C"/>
                    </a:solidFill>
                  </a:tcPr>
                </a:tc>
                <a:tc gridSpan="5">
                  <a:txBody>
                    <a:bodyPr/>
                    <a:lstStyle/>
                    <a:p>
                      <a:pPr algn="ctr"/>
                      <a:r>
                        <a:rPr lang="es-ES" sz="1600" b="1" dirty="0">
                          <a:solidFill>
                            <a:schemeClr val="tx1"/>
                          </a:solidFill>
                          <a:latin typeface="Riviera Nights" panose="020B0504000000000000" pitchFamily="34" charset="0"/>
                        </a:rPr>
                        <a:t>2024</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gridSpan="7">
                  <a:txBody>
                    <a:bodyPr/>
                    <a:lstStyle/>
                    <a:p>
                      <a:pPr algn="ctr"/>
                      <a:r>
                        <a:rPr lang="es-ES" sz="1600" b="1" dirty="0">
                          <a:solidFill>
                            <a:schemeClr val="tx1"/>
                          </a:solidFill>
                          <a:latin typeface="Riviera Nights" panose="020B0504000000000000" pitchFamily="34" charset="0"/>
                        </a:rPr>
                        <a:t>2025</a:t>
                      </a: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a:endParaRPr lang="es-ES" sz="1600" b="1" dirty="0">
                        <a:solidFill>
                          <a:schemeClr val="tx1"/>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extLst>
                  <a:ext uri="{0D108BD9-81ED-4DB2-BD59-A6C34878D82A}">
                    <a16:rowId xmlns:a16="http://schemas.microsoft.com/office/drawing/2014/main" val="10000"/>
                  </a:ext>
                </a:extLst>
              </a:tr>
              <a:tr h="305150">
                <a:tc>
                  <a:txBody>
                    <a:bodyPr/>
                    <a:lstStyle/>
                    <a:p>
                      <a:pPr algn="ctr" rtl="0" fontAlgn="t"/>
                      <a:endParaRPr lang="es-ES" sz="1600" b="0" i="0" u="none" strike="noStrike" baseline="0" dirty="0">
                        <a:solidFill>
                          <a:schemeClr val="tx1"/>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C1B69C"/>
                    </a:solidFill>
                  </a:tcPr>
                </a:tc>
                <a:tc>
                  <a:txBody>
                    <a:bodyPr/>
                    <a:lstStyle/>
                    <a:p>
                      <a:pPr algn="ctr"/>
                      <a:r>
                        <a:rPr lang="es-ES" sz="1600" b="1" dirty="0" err="1">
                          <a:solidFill>
                            <a:schemeClr val="tx1"/>
                          </a:solidFill>
                          <a:latin typeface="Riviera Nights" panose="020B0504000000000000" pitchFamily="34" charset="0"/>
                        </a:rPr>
                        <a:t>Aug</a:t>
                      </a:r>
                      <a:endParaRPr lang="es-ES" sz="1600" b="1"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a:txBody>
                    <a:bodyPr/>
                    <a:lstStyle/>
                    <a:p>
                      <a:pPr algn="ctr"/>
                      <a:r>
                        <a:rPr lang="es-ES" sz="1600" b="1" dirty="0" err="1">
                          <a:solidFill>
                            <a:schemeClr val="tx1"/>
                          </a:solidFill>
                          <a:latin typeface="Riviera Nights" panose="020B0504000000000000" pitchFamily="34" charset="0"/>
                        </a:rPr>
                        <a:t>Sep</a:t>
                      </a:r>
                      <a:endParaRPr lang="es-ES" sz="1600" b="1" dirty="0">
                        <a:solidFill>
                          <a:schemeClr val="tx1"/>
                        </a:solidFill>
                        <a:latin typeface="Riviera Nights" panose="020B05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Oct</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Nov</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panose="020B0504000000000000" pitchFamily="34" charset="0"/>
                        </a:rPr>
                        <a:t>Dec</a:t>
                      </a:r>
                      <a:endParaRPr lang="es-ES" sz="1600" b="1" dirty="0">
                        <a:solidFill>
                          <a:schemeClr val="tx1"/>
                        </a:solidFill>
                        <a:latin typeface="Riviera Nights" panose="020B05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Jan</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Feb</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Mar</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panose="020B0504000000000000" pitchFamily="34" charset="0"/>
                        </a:rPr>
                        <a:t>Apr</a:t>
                      </a:r>
                      <a:endParaRPr lang="es-ES" sz="1600" b="1" dirty="0">
                        <a:solidFill>
                          <a:schemeClr val="tx1"/>
                        </a:solidFill>
                        <a:latin typeface="Riviera Nights" panose="020B05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May</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Jun</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panose="020B0504000000000000" pitchFamily="34" charset="0"/>
                        </a:rPr>
                        <a:t>Jul</a:t>
                      </a:r>
                    </a:p>
                  </a:txBody>
                  <a:tcPr marL="0" marR="0" marT="0" marB="0" anchor="ctr">
                    <a:lnL>
                      <a:noFill/>
                    </a:lnL>
                    <a:lnR>
                      <a:noFill/>
                    </a:lnR>
                    <a:lnT>
                      <a:noFill/>
                    </a:lnT>
                    <a:lnB>
                      <a:noFill/>
                    </a:lnB>
                    <a:solidFill>
                      <a:srgbClr val="C1B69C"/>
                    </a:solidFill>
                  </a:tcPr>
                </a:tc>
                <a:extLst>
                  <a:ext uri="{0D108BD9-81ED-4DB2-BD59-A6C34878D82A}">
                    <a16:rowId xmlns:a16="http://schemas.microsoft.com/office/drawing/2014/main" val="10001"/>
                  </a:ext>
                </a:extLst>
              </a:tr>
              <a:tr h="526165">
                <a:tc>
                  <a:txBody>
                    <a:bodyPr/>
                    <a:lstStyle/>
                    <a:p>
                      <a:pPr algn="ctr" rtl="0" fontAlgn="t"/>
                      <a:r>
                        <a:rPr lang="es-ES_tradnl" sz="1600" b="1" i="0" u="none" strike="noStrike" baseline="0" dirty="0" err="1">
                          <a:solidFill>
                            <a:schemeClr val="bg1"/>
                          </a:solidFill>
                          <a:latin typeface="Riviera Nights" panose="020B0504000000000000" pitchFamily="34" charset="0"/>
                        </a:rPr>
                        <a:t>Monthly</a:t>
                      </a:r>
                      <a:r>
                        <a:rPr lang="es-ES_tradnl" sz="1600" b="1" i="0" u="none" strike="noStrike" baseline="0" dirty="0">
                          <a:solidFill>
                            <a:schemeClr val="bg1"/>
                          </a:solidFill>
                          <a:latin typeface="Riviera Nights" panose="020B0504000000000000" pitchFamily="34" charset="0"/>
                        </a:rPr>
                        <a:t> </a:t>
                      </a:r>
                      <a:r>
                        <a:rPr lang="es-ES_tradnl" sz="1600" b="1" i="0" u="none" strike="noStrike" baseline="0" dirty="0" err="1">
                          <a:solidFill>
                            <a:schemeClr val="bg1"/>
                          </a:solidFill>
                          <a:latin typeface="Riviera Nights" panose="020B0504000000000000" pitchFamily="34" charset="0"/>
                        </a:rPr>
                        <a:t>variation</a:t>
                      </a:r>
                      <a:endParaRPr lang="es-ES_tradnl" sz="1600" b="1" i="0" u="none" strike="noStrike" baseline="0" dirty="0">
                        <a:solidFill>
                          <a:schemeClr val="bg1"/>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0071CE"/>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s-ES" sz="1600" b="0" i="0" u="none" strike="noStrike" baseline="0" dirty="0">
                          <a:solidFill>
                            <a:schemeClr val="bg1"/>
                          </a:solidFill>
                          <a:latin typeface="Riviera Nights" panose="020B0504000000000000" pitchFamily="34" charset="0"/>
                        </a:rPr>
                        <a:t>0.3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0071CE"/>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s-ES" sz="1600" b="0" i="0" u="none" strike="noStrike" baseline="0" dirty="0">
                          <a:solidFill>
                            <a:schemeClr val="bg1"/>
                          </a:solidFill>
                          <a:latin typeface="Riviera Nights" panose="020B0504000000000000" pitchFamily="34" charset="0"/>
                        </a:rPr>
                        <a:t>0.1</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s-ES" sz="1600" b="0" i="0" u="none" strike="noStrike" baseline="0" dirty="0">
                          <a:solidFill>
                            <a:schemeClr val="bg1"/>
                          </a:solidFill>
                          <a:latin typeface="Riviera Nights" panose="020B0504000000000000" pitchFamily="34" charset="0"/>
                        </a:rPr>
                        <a:t>1.0</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s-ES" sz="1600" b="0" i="0" u="none" strike="noStrike" baseline="0" dirty="0">
                          <a:solidFill>
                            <a:schemeClr val="bg1"/>
                          </a:solidFill>
                          <a:latin typeface="Riviera Nights" panose="020B0504000000000000" pitchFamily="34" charset="0"/>
                        </a:rPr>
                        <a:t>0.2</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s-ES" sz="1600" b="0" i="0" u="none" strike="noStrike" baseline="0" dirty="0">
                          <a:solidFill>
                            <a:schemeClr val="bg1"/>
                          </a:solidFill>
                          <a:latin typeface="Riviera Nights" panose="020B0504000000000000" pitchFamily="34" charset="0"/>
                        </a:rPr>
                        <a:t>-0.2</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s-ES" sz="1600" b="0" i="0" u="none" strike="noStrike" baseline="0" dirty="0">
                          <a:solidFill>
                            <a:schemeClr val="bg1"/>
                          </a:solidFill>
                          <a:latin typeface="Riviera Nights" panose="020B0504000000000000" pitchFamily="34" charset="0"/>
                        </a:rPr>
                        <a:t>1.1</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s-ES" sz="1600" b="0" i="0" u="none" strike="noStrike" baseline="0" dirty="0">
                          <a:solidFill>
                            <a:schemeClr val="bg1"/>
                          </a:solidFill>
                          <a:latin typeface="Riviera Nights" panose="020B0504000000000000" pitchFamily="34" charset="0"/>
                        </a:rPr>
                        <a:t>0.4</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s-ES" sz="1600" b="0" i="0" u="none" strike="noStrike" baseline="0" dirty="0">
                          <a:solidFill>
                            <a:schemeClr val="bg1"/>
                          </a:solidFill>
                          <a:latin typeface="Riviera Nights" panose="020B0504000000000000" pitchFamily="34" charset="0"/>
                        </a:rPr>
                        <a:t>0.5</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s-ES" sz="1600" b="0" i="0" u="none" strike="noStrike" baseline="0" dirty="0">
                          <a:solidFill>
                            <a:schemeClr val="bg1"/>
                          </a:solidFill>
                          <a:latin typeface="Riviera Nights" panose="020B0504000000000000" pitchFamily="34" charset="0"/>
                        </a:rPr>
                        <a:t>0.2</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s-ES" sz="1600" b="0" i="0" u="none" strike="noStrike" baseline="0" dirty="0">
                          <a:solidFill>
                            <a:schemeClr val="bg1"/>
                          </a:solidFill>
                          <a:latin typeface="Riviera Nights" panose="020B0504000000000000" pitchFamily="34" charset="0"/>
                        </a:rPr>
                        <a:t>0.2</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s-ES" sz="1600" b="0" i="0" u="none" strike="noStrike" baseline="0" dirty="0">
                          <a:solidFill>
                            <a:schemeClr val="bg1"/>
                          </a:solidFill>
                          <a:latin typeface="Riviera Nights" panose="020B0504000000000000" pitchFamily="34" charset="0"/>
                        </a:rPr>
                        <a:t>-0.4</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s-ES" sz="1600" b="0" i="0" u="none" strike="noStrike" baseline="0" dirty="0">
                          <a:solidFill>
                            <a:schemeClr val="bg1"/>
                          </a:solidFill>
                          <a:latin typeface="Riviera Nights" panose="020B0504000000000000" pitchFamily="34" charset="0"/>
                        </a:rPr>
                        <a:t>0.9</a:t>
                      </a:r>
                    </a:p>
                  </a:txBody>
                  <a:tcPr marL="0" marR="0" marT="0" marB="0" anchor="ctr">
                    <a:lnL>
                      <a:noFill/>
                    </a:lnL>
                    <a:lnR>
                      <a:noFill/>
                    </a:lnR>
                    <a:lnT>
                      <a:noFill/>
                    </a:lnT>
                    <a:lnB>
                      <a:noFill/>
                    </a:lnB>
                    <a:solidFill>
                      <a:srgbClr val="0071CE"/>
                    </a:solidFill>
                  </a:tcPr>
                </a:tc>
                <a:extLst>
                  <a:ext uri="{0D108BD9-81ED-4DB2-BD59-A6C34878D82A}">
                    <a16:rowId xmlns:a16="http://schemas.microsoft.com/office/drawing/2014/main" val="10002"/>
                  </a:ext>
                </a:extLst>
              </a:tr>
              <a:tr h="427838">
                <a:tc>
                  <a:txBody>
                    <a:bodyPr/>
                    <a:lstStyle/>
                    <a:p>
                      <a:pPr algn="ctr" rtl="0" fontAlgn="t"/>
                      <a:r>
                        <a:rPr lang="es-ES_tradnl" sz="1600" b="1" i="0" u="none" strike="noStrike" baseline="0" dirty="0">
                          <a:solidFill>
                            <a:schemeClr val="bg1"/>
                          </a:solidFill>
                          <a:latin typeface="Riviera Nights" panose="020B0504000000000000" pitchFamily="34" charset="0"/>
                        </a:rPr>
                        <a:t>12-monthly </a:t>
                      </a:r>
                      <a:r>
                        <a:rPr lang="es-ES_tradnl" sz="1600" b="1" i="0" u="none" strike="noStrike" baseline="0" dirty="0" err="1">
                          <a:solidFill>
                            <a:schemeClr val="bg1"/>
                          </a:solidFill>
                          <a:latin typeface="Riviera Nights" panose="020B0504000000000000" pitchFamily="34" charset="0"/>
                        </a:rPr>
                        <a:t>variation</a:t>
                      </a:r>
                      <a:endParaRPr lang="es-ES_tradnl" sz="1600" b="1" i="0" u="none" strike="noStrike" baseline="0" dirty="0">
                        <a:solidFill>
                          <a:schemeClr val="bg1"/>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DA5856"/>
                    </a:solidFill>
                  </a:tcPr>
                </a:tc>
                <a:tc>
                  <a:txBody>
                    <a:bodyPr/>
                    <a:lstStyle/>
                    <a:p>
                      <a:pPr algn="ctr" rtl="0" fontAlgn="t"/>
                      <a:r>
                        <a:rPr lang="es-ES" sz="1600" b="0" i="0" u="none" strike="noStrike" baseline="0" dirty="0">
                          <a:solidFill>
                            <a:schemeClr val="bg1"/>
                          </a:solidFill>
                          <a:latin typeface="Riviera Nights" panose="020B0504000000000000" pitchFamily="34" charset="0"/>
                        </a:rPr>
                        <a:t>4.7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DA5856"/>
                    </a:solidFill>
                  </a:tcPr>
                </a:tc>
                <a:tc>
                  <a:txBody>
                    <a:bodyPr/>
                    <a:lstStyle/>
                    <a:p>
                      <a:pPr algn="ctr" rtl="0" fontAlgn="t"/>
                      <a:r>
                        <a:rPr lang="es-ES" sz="1600" b="0" i="0" u="none" strike="noStrike" baseline="0" dirty="0">
                          <a:solidFill>
                            <a:schemeClr val="bg1"/>
                          </a:solidFill>
                          <a:latin typeface="Riviera Nights" panose="020B0504000000000000" pitchFamily="34" charset="0"/>
                        </a:rPr>
                        <a:t>4.1</a:t>
                      </a:r>
                    </a:p>
                  </a:txBody>
                  <a:tcPr marL="0" marR="0" marT="0" marB="0" anchor="ctr">
                    <a:lnL>
                      <a:noFill/>
                    </a:lnL>
                    <a:lnR>
                      <a:noFill/>
                    </a:lnR>
                    <a:lnT>
                      <a:noFill/>
                    </a:lnT>
                    <a:lnB>
                      <a:noFill/>
                    </a:lnB>
                    <a:solidFill>
                      <a:srgbClr val="DA5856"/>
                    </a:solidFill>
                  </a:tcPr>
                </a:tc>
                <a:tc>
                  <a:txBody>
                    <a:bodyPr/>
                    <a:lstStyle/>
                    <a:p>
                      <a:pPr algn="ctr" rtl="0" fontAlgn="t"/>
                      <a:r>
                        <a:rPr lang="es-ES" sz="1600" b="0" i="0" u="none" strike="noStrike" baseline="0" dirty="0">
                          <a:solidFill>
                            <a:schemeClr val="bg1"/>
                          </a:solidFill>
                          <a:latin typeface="Riviera Nights" panose="020B0504000000000000" pitchFamily="34" charset="0"/>
                        </a:rPr>
                        <a:t>4.7</a:t>
                      </a:r>
                    </a:p>
                  </a:txBody>
                  <a:tcPr marL="0" marR="0" marT="0" marB="0" anchor="ctr">
                    <a:lnL>
                      <a:noFill/>
                    </a:lnL>
                    <a:lnR>
                      <a:noFill/>
                    </a:lnR>
                    <a:lnT>
                      <a:noFill/>
                    </a:lnT>
                    <a:lnB>
                      <a:noFill/>
                    </a:lnB>
                    <a:solidFill>
                      <a:srgbClr val="DA5856"/>
                    </a:solidFill>
                  </a:tcPr>
                </a:tc>
                <a:tc>
                  <a:txBody>
                    <a:bodyPr/>
                    <a:lstStyle/>
                    <a:p>
                      <a:pPr algn="ctr" rtl="0" fontAlgn="t"/>
                      <a:r>
                        <a:rPr lang="es-ES" sz="1600" b="0" i="0" u="none" strike="noStrike" baseline="0" dirty="0">
                          <a:solidFill>
                            <a:schemeClr val="bg1"/>
                          </a:solidFill>
                          <a:latin typeface="Riviera Nights" panose="020B0504000000000000" pitchFamily="34" charset="0"/>
                        </a:rPr>
                        <a:t>4.2</a:t>
                      </a:r>
                    </a:p>
                  </a:txBody>
                  <a:tcPr marL="0" marR="0" marT="0" marB="0" anchor="ctr">
                    <a:lnL>
                      <a:noFill/>
                    </a:lnL>
                    <a:lnR>
                      <a:noFill/>
                    </a:lnR>
                    <a:lnT>
                      <a:noFill/>
                    </a:lnT>
                    <a:lnB>
                      <a:noFill/>
                    </a:lnB>
                    <a:solidFill>
                      <a:srgbClr val="DA5856"/>
                    </a:solidFill>
                  </a:tcPr>
                </a:tc>
                <a:tc>
                  <a:txBody>
                    <a:bodyPr/>
                    <a:lstStyle/>
                    <a:p>
                      <a:pPr algn="ctr" rtl="0" fontAlgn="t"/>
                      <a:r>
                        <a:rPr lang="es-ES" sz="1600" b="0" i="0" u="none" strike="noStrike" baseline="0" dirty="0">
                          <a:solidFill>
                            <a:schemeClr val="bg1"/>
                          </a:solidFill>
                          <a:latin typeface="Riviera Nights" panose="020B0504000000000000" pitchFamily="34" charset="0"/>
                        </a:rPr>
                        <a:t>4.5</a:t>
                      </a:r>
                    </a:p>
                  </a:txBody>
                  <a:tcPr marL="0" marR="0" marT="0" marB="0" anchor="ctr">
                    <a:lnL>
                      <a:noFill/>
                    </a:lnL>
                    <a:lnR>
                      <a:noFill/>
                    </a:lnR>
                    <a:lnT>
                      <a:noFill/>
                    </a:lnT>
                    <a:lnB>
                      <a:noFill/>
                    </a:lnB>
                    <a:solidFill>
                      <a:srgbClr val="DA5856"/>
                    </a:solidFill>
                  </a:tcPr>
                </a:tc>
                <a:tc>
                  <a:txBody>
                    <a:bodyPr/>
                    <a:lstStyle/>
                    <a:p>
                      <a:pPr algn="ctr" rtl="0" fontAlgn="t"/>
                      <a:r>
                        <a:rPr lang="es-ES" sz="1600" b="0" i="0" u="none" strike="noStrike" baseline="0" dirty="0">
                          <a:solidFill>
                            <a:schemeClr val="bg1"/>
                          </a:solidFill>
                          <a:latin typeface="Riviera Nights" panose="020B0504000000000000" pitchFamily="34" charset="0"/>
                        </a:rPr>
                        <a:t>4.9</a:t>
                      </a:r>
                    </a:p>
                  </a:txBody>
                  <a:tcPr marL="0" marR="0" marT="0" marB="0" anchor="ctr">
                    <a:lnL>
                      <a:noFill/>
                    </a:lnL>
                    <a:lnR>
                      <a:noFill/>
                    </a:lnR>
                    <a:lnT>
                      <a:noFill/>
                    </a:lnT>
                    <a:lnB>
                      <a:noFill/>
                    </a:lnB>
                    <a:solidFill>
                      <a:srgbClr val="DA5856"/>
                    </a:solidFill>
                  </a:tcPr>
                </a:tc>
                <a:tc>
                  <a:txBody>
                    <a:bodyPr/>
                    <a:lstStyle/>
                    <a:p>
                      <a:pPr algn="ctr" rtl="0" fontAlgn="t"/>
                      <a:r>
                        <a:rPr lang="es-ES" sz="1600" b="0" i="0" u="none" strike="noStrike" baseline="0" dirty="0">
                          <a:solidFill>
                            <a:schemeClr val="bg1"/>
                          </a:solidFill>
                          <a:latin typeface="Riviera Nights" panose="020B0504000000000000" pitchFamily="34" charset="0"/>
                        </a:rPr>
                        <a:t>4.7</a:t>
                      </a:r>
                    </a:p>
                  </a:txBody>
                  <a:tcPr marL="0" marR="0" marT="0" marB="0" anchor="ctr">
                    <a:lnL>
                      <a:noFill/>
                    </a:lnL>
                    <a:lnR>
                      <a:noFill/>
                    </a:lnR>
                    <a:lnT>
                      <a:noFill/>
                    </a:lnT>
                    <a:lnB>
                      <a:noFill/>
                    </a:lnB>
                    <a:solidFill>
                      <a:srgbClr val="DA5856"/>
                    </a:solidFill>
                  </a:tcPr>
                </a:tc>
                <a:tc>
                  <a:txBody>
                    <a:bodyPr/>
                    <a:lstStyle/>
                    <a:p>
                      <a:pPr algn="ctr" rtl="0" fontAlgn="t"/>
                      <a:r>
                        <a:rPr lang="es-ES" sz="1600" b="0" i="0" u="none" strike="noStrike" baseline="0" dirty="0">
                          <a:solidFill>
                            <a:schemeClr val="bg1"/>
                          </a:solidFill>
                          <a:latin typeface="Riviera Nights" panose="020B0504000000000000" pitchFamily="34" charset="0"/>
                        </a:rPr>
                        <a:t>4.9</a:t>
                      </a:r>
                    </a:p>
                  </a:txBody>
                  <a:tcPr marL="0" marR="0" marT="0" marB="0" anchor="ctr">
                    <a:lnL>
                      <a:noFill/>
                    </a:lnL>
                    <a:lnR>
                      <a:noFill/>
                    </a:lnR>
                    <a:lnT>
                      <a:noFill/>
                    </a:lnT>
                    <a:lnB>
                      <a:noFill/>
                    </a:lnB>
                    <a:solidFill>
                      <a:srgbClr val="DA5856"/>
                    </a:solidFill>
                  </a:tcPr>
                </a:tc>
                <a:tc>
                  <a:txBody>
                    <a:bodyPr/>
                    <a:lstStyle/>
                    <a:p>
                      <a:pPr algn="ctr" rtl="0" fontAlgn="t"/>
                      <a:r>
                        <a:rPr lang="es-ES" sz="1600" b="0" i="0" u="none" strike="noStrike" baseline="0" dirty="0">
                          <a:solidFill>
                            <a:schemeClr val="bg1"/>
                          </a:solidFill>
                          <a:latin typeface="Riviera Nights" panose="020B0504000000000000" pitchFamily="34" charset="0"/>
                        </a:rPr>
                        <a:t>4.5</a:t>
                      </a:r>
                    </a:p>
                  </a:txBody>
                  <a:tcPr marL="0" marR="0" marT="0" marB="0" anchor="ctr">
                    <a:lnL>
                      <a:noFill/>
                    </a:lnL>
                    <a:lnR>
                      <a:noFill/>
                    </a:lnR>
                    <a:lnT>
                      <a:noFill/>
                    </a:lnT>
                    <a:lnB>
                      <a:noFill/>
                    </a:lnB>
                    <a:solidFill>
                      <a:srgbClr val="DA5856"/>
                    </a:solidFill>
                  </a:tcPr>
                </a:tc>
                <a:tc>
                  <a:txBody>
                    <a:bodyPr/>
                    <a:lstStyle/>
                    <a:p>
                      <a:pPr algn="ctr" rtl="0" fontAlgn="t"/>
                      <a:r>
                        <a:rPr lang="es-ES" sz="1600" b="0" i="0" u="none" strike="noStrike" baseline="0" dirty="0">
                          <a:solidFill>
                            <a:schemeClr val="bg1"/>
                          </a:solidFill>
                          <a:latin typeface="Riviera Nights" panose="020B0504000000000000" pitchFamily="34" charset="0"/>
                        </a:rPr>
                        <a:t>4.4</a:t>
                      </a:r>
                    </a:p>
                  </a:txBody>
                  <a:tcPr marL="0" marR="0" marT="0" marB="0" anchor="ctr">
                    <a:lnL>
                      <a:noFill/>
                    </a:lnL>
                    <a:lnR>
                      <a:noFill/>
                    </a:lnR>
                    <a:lnT>
                      <a:noFill/>
                    </a:lnT>
                    <a:lnB>
                      <a:noFill/>
                    </a:lnB>
                    <a:solidFill>
                      <a:srgbClr val="DA5856"/>
                    </a:solidFill>
                  </a:tcPr>
                </a:tc>
                <a:tc>
                  <a:txBody>
                    <a:bodyPr/>
                    <a:lstStyle/>
                    <a:p>
                      <a:pPr algn="ctr" rtl="0" fontAlgn="t"/>
                      <a:r>
                        <a:rPr lang="es-ES" sz="1600" b="0" i="0" u="none" strike="noStrike" baseline="0" dirty="0">
                          <a:solidFill>
                            <a:schemeClr val="bg1"/>
                          </a:solidFill>
                          <a:latin typeface="Riviera Nights" panose="020B0504000000000000" pitchFamily="34" charset="0"/>
                        </a:rPr>
                        <a:t>4.1</a:t>
                      </a:r>
                    </a:p>
                  </a:txBody>
                  <a:tcPr marL="0" marR="0" marT="0" marB="0" anchor="ctr">
                    <a:lnL>
                      <a:noFill/>
                    </a:lnL>
                    <a:lnR>
                      <a:noFill/>
                    </a:lnR>
                    <a:lnT>
                      <a:noFill/>
                    </a:lnT>
                    <a:lnB>
                      <a:noFill/>
                    </a:lnB>
                    <a:solidFill>
                      <a:srgbClr val="DA5856"/>
                    </a:solidFill>
                  </a:tcPr>
                </a:tc>
                <a:tc>
                  <a:txBody>
                    <a:bodyPr/>
                    <a:lstStyle/>
                    <a:p>
                      <a:pPr algn="ctr" rtl="0" fontAlgn="t"/>
                      <a:r>
                        <a:rPr lang="es-ES" sz="1600" b="0" i="0" u="none" strike="noStrike" baseline="0" dirty="0">
                          <a:solidFill>
                            <a:schemeClr val="bg1"/>
                          </a:solidFill>
                          <a:latin typeface="Riviera Nights" panose="020B0504000000000000" pitchFamily="34" charset="0"/>
                        </a:rPr>
                        <a:t>4.3</a:t>
                      </a:r>
                    </a:p>
                  </a:txBody>
                  <a:tcPr marL="0" marR="0" marT="0" marB="0" anchor="ctr">
                    <a:lnL>
                      <a:noFill/>
                    </a:lnL>
                    <a:lnR>
                      <a:noFill/>
                    </a:lnR>
                    <a:lnT>
                      <a:noFill/>
                    </a:lnT>
                    <a:lnB>
                      <a:noFill/>
                    </a:lnB>
                    <a:solidFill>
                      <a:srgbClr val="DA5856"/>
                    </a:solidFill>
                  </a:tcPr>
                </a:tc>
                <a:extLst>
                  <a:ext uri="{0D108BD9-81ED-4DB2-BD59-A6C34878D82A}">
                    <a16:rowId xmlns:a16="http://schemas.microsoft.com/office/drawing/2014/main" val="10003"/>
                  </a:ext>
                </a:extLst>
              </a:tr>
            </a:tbl>
          </a:graphicData>
        </a:graphic>
      </p:graphicFrame>
      <p:graphicFrame>
        <p:nvGraphicFramePr>
          <p:cNvPr id="9" name="3 Gráfico">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3543631402"/>
              </p:ext>
            </p:extLst>
          </p:nvPr>
        </p:nvGraphicFramePr>
        <p:xfrm>
          <a:off x="3511173" y="2519288"/>
          <a:ext cx="18720000" cy="79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60807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uente: Banco Central de Chile…"/>
          <p:cNvSpPr txBox="1">
            <a:spLocks noGrp="1"/>
          </p:cNvSpPr>
          <p:nvPr>
            <p:ph type="body" idx="21"/>
          </p:nvPr>
        </p:nvSpPr>
        <p:spPr>
          <a:xfrm>
            <a:off x="8641746" y="12730899"/>
            <a:ext cx="7100508" cy="433223"/>
          </a:xfrm>
          <a:prstGeom prst="rect">
            <a:avLst/>
          </a:prstGeom>
        </p:spPr>
        <p:txBody>
          <a:bodyPr/>
          <a:lstStyle/>
          <a:p>
            <a:r>
              <a:rPr lang="es-CL" dirty="0" err="1"/>
              <a:t>Source</a:t>
            </a:r>
            <a:r>
              <a:rPr lang="es-CL" dirty="0"/>
              <a:t>: </a:t>
            </a:r>
            <a:r>
              <a:rPr lang="es-CL" dirty="0" err="1"/>
              <a:t>National</a:t>
            </a:r>
            <a:r>
              <a:rPr lang="es-CL" dirty="0"/>
              <a:t> </a:t>
            </a:r>
            <a:r>
              <a:rPr lang="es-CL" dirty="0" err="1"/>
              <a:t>Statistics</a:t>
            </a:r>
            <a:r>
              <a:rPr lang="es-CL" dirty="0"/>
              <a:t> </a:t>
            </a:r>
            <a:r>
              <a:rPr lang="es-CL" dirty="0" err="1"/>
              <a:t>Institute</a:t>
            </a:r>
            <a:r>
              <a:rPr lang="es-CL" dirty="0"/>
              <a:t> (INE).</a:t>
            </a:r>
          </a:p>
          <a:p>
            <a:endParaRPr lang="es-CL" dirty="0"/>
          </a:p>
        </p:txBody>
      </p:sp>
      <p:sp>
        <p:nvSpPr>
          <p:cNvPr id="29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p>
            <a:fld id="{86CB4B4D-7CA3-9044-876B-883B54F8677D}" type="slidenum">
              <a:rPr/>
              <a:t>5</a:t>
            </a:fld>
            <a:endParaRPr/>
          </a:p>
        </p:txBody>
      </p:sp>
      <p:sp>
        <p:nvSpPr>
          <p:cNvPr id="297" name="Economía"/>
          <p:cNvSpPr txBox="1">
            <a:spLocks noGrp="1"/>
          </p:cNvSpPr>
          <p:nvPr>
            <p:ph type="body" idx="23"/>
          </p:nvPr>
        </p:nvSpPr>
        <p:spPr>
          <a:xfrm>
            <a:off x="7076661" y="857462"/>
            <a:ext cx="11589025" cy="1513684"/>
          </a:xfrm>
          <a:prstGeom prst="rect">
            <a:avLst/>
          </a:prstGeom>
        </p:spPr>
        <p:txBody>
          <a:bodyPr/>
          <a:lstStyle/>
          <a:p>
            <a:r>
              <a:rPr lang="es-CL" sz="4800" dirty="0" err="1">
                <a:solidFill>
                  <a:schemeClr val="tx1"/>
                </a:solidFill>
                <a:effectLst>
                  <a:outerShdw blurRad="38100" dist="38100" dir="2700000" algn="tl">
                    <a:srgbClr val="C0C0C0"/>
                  </a:outerShdw>
                </a:effectLst>
              </a:rPr>
              <a:t>Unemployment</a:t>
            </a:r>
            <a:br>
              <a:rPr lang="es-CL" sz="7200" dirty="0">
                <a:solidFill>
                  <a:schemeClr val="tx1"/>
                </a:solidFill>
              </a:rPr>
            </a:br>
            <a:r>
              <a:rPr lang="es-CL" sz="3600" dirty="0">
                <a:solidFill>
                  <a:schemeClr val="tx1"/>
                </a:solidFill>
              </a:rPr>
              <a:t>(3-month </a:t>
            </a:r>
            <a:r>
              <a:rPr lang="es-CL" sz="3600" dirty="0" err="1">
                <a:solidFill>
                  <a:schemeClr val="tx1"/>
                </a:solidFill>
              </a:rPr>
              <a:t>rolling</a:t>
            </a:r>
            <a:r>
              <a:rPr lang="es-CL" sz="3600" dirty="0">
                <a:solidFill>
                  <a:schemeClr val="tx1"/>
                </a:solidFill>
              </a:rPr>
              <a:t> </a:t>
            </a:r>
            <a:r>
              <a:rPr lang="es-CL" sz="3600" dirty="0" err="1">
                <a:solidFill>
                  <a:schemeClr val="tx1"/>
                </a:solidFill>
              </a:rPr>
              <a:t>average</a:t>
            </a:r>
            <a:r>
              <a:rPr lang="es-CL" sz="3600" dirty="0">
                <a:solidFill>
                  <a:schemeClr val="tx1"/>
                </a:solidFill>
              </a:rPr>
              <a:t>.%)</a:t>
            </a:r>
          </a:p>
        </p:txBody>
      </p:sp>
      <p:sp>
        <p:nvSpPr>
          <p:cNvPr id="298" name="Un Vistazo de Chile"/>
          <p:cNvSpPr txBox="1">
            <a:spLocks noGrp="1"/>
          </p:cNvSpPr>
          <p:nvPr>
            <p:ph type="body" idx="24"/>
          </p:nvPr>
        </p:nvSpPr>
        <p:spPr>
          <a:prstGeom prst="rect">
            <a:avLst/>
          </a:prstGeom>
        </p:spPr>
        <p:txBody>
          <a:bodyPr/>
          <a:lstStyle/>
          <a:p>
            <a:r>
              <a:rPr lang="es-CL" dirty="0" err="1"/>
              <a:t>Current</a:t>
            </a:r>
            <a:r>
              <a:rPr lang="es-CL" dirty="0"/>
              <a:t> </a:t>
            </a:r>
            <a:r>
              <a:rPr lang="es-CL" dirty="0" err="1"/>
              <a:t>Economy</a:t>
            </a:r>
            <a:endParaRPr dirty="0"/>
          </a:p>
        </p:txBody>
      </p:sp>
      <p:sp>
        <p:nvSpPr>
          <p:cNvPr id="299" name="A Creative Agency for…"/>
          <p:cNvSpPr txBox="1"/>
          <p:nvPr/>
        </p:nvSpPr>
        <p:spPr>
          <a:xfrm>
            <a:off x="28037823" y="867417"/>
            <a:ext cx="5799315" cy="1548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9" name="5 Tabla">
            <a:extLst>
              <a:ext uri="{FF2B5EF4-FFF2-40B4-BE49-F238E27FC236}">
                <a16:creationId xmlns:a16="http://schemas.microsoft.com/office/drawing/2014/main" id="{8768376C-EEF1-479E-47CA-0F73A5CAEED5}"/>
              </a:ext>
            </a:extLst>
          </p:cNvPr>
          <p:cNvGraphicFramePr>
            <a:graphicFrameLocks noGrp="1"/>
          </p:cNvGraphicFramePr>
          <p:nvPr>
            <p:extLst>
              <p:ext uri="{D42A27DB-BD31-4B8C-83A1-F6EECF244321}">
                <p14:modId xmlns:p14="http://schemas.microsoft.com/office/powerpoint/2010/main" val="1564263029"/>
              </p:ext>
            </p:extLst>
          </p:nvPr>
        </p:nvGraphicFramePr>
        <p:xfrm>
          <a:off x="4061631" y="10998090"/>
          <a:ext cx="18016980" cy="1331531"/>
        </p:xfrm>
        <a:graphic>
          <a:graphicData uri="http://schemas.openxmlformats.org/drawingml/2006/table">
            <a:tbl>
              <a:tblPr>
                <a:effectLst>
                  <a:outerShdw blurRad="50800" dist="38100" dir="2700000" algn="tl" rotWithShape="0">
                    <a:prstClr val="black">
                      <a:alpha val="40000"/>
                    </a:prstClr>
                  </a:outerShdw>
                </a:effectLst>
              </a:tblPr>
              <a:tblGrid>
                <a:gridCol w="1501415">
                  <a:extLst>
                    <a:ext uri="{9D8B030D-6E8A-4147-A177-3AD203B41FA5}">
                      <a16:colId xmlns:a16="http://schemas.microsoft.com/office/drawing/2014/main" val="2440945213"/>
                    </a:ext>
                  </a:extLst>
                </a:gridCol>
                <a:gridCol w="1501415">
                  <a:extLst>
                    <a:ext uri="{9D8B030D-6E8A-4147-A177-3AD203B41FA5}">
                      <a16:colId xmlns:a16="http://schemas.microsoft.com/office/drawing/2014/main" val="526466177"/>
                    </a:ext>
                  </a:extLst>
                </a:gridCol>
                <a:gridCol w="1501415">
                  <a:extLst>
                    <a:ext uri="{9D8B030D-6E8A-4147-A177-3AD203B41FA5}">
                      <a16:colId xmlns:a16="http://schemas.microsoft.com/office/drawing/2014/main" val="2013282041"/>
                    </a:ext>
                  </a:extLst>
                </a:gridCol>
                <a:gridCol w="1501415">
                  <a:extLst>
                    <a:ext uri="{9D8B030D-6E8A-4147-A177-3AD203B41FA5}">
                      <a16:colId xmlns:a16="http://schemas.microsoft.com/office/drawing/2014/main" val="4119588743"/>
                    </a:ext>
                  </a:extLst>
                </a:gridCol>
                <a:gridCol w="1501415">
                  <a:extLst>
                    <a:ext uri="{9D8B030D-6E8A-4147-A177-3AD203B41FA5}">
                      <a16:colId xmlns:a16="http://schemas.microsoft.com/office/drawing/2014/main" val="2783050391"/>
                    </a:ext>
                  </a:extLst>
                </a:gridCol>
                <a:gridCol w="1501415">
                  <a:extLst>
                    <a:ext uri="{9D8B030D-6E8A-4147-A177-3AD203B41FA5}">
                      <a16:colId xmlns:a16="http://schemas.microsoft.com/office/drawing/2014/main" val="1548648847"/>
                    </a:ext>
                  </a:extLst>
                </a:gridCol>
                <a:gridCol w="1501415">
                  <a:extLst>
                    <a:ext uri="{9D8B030D-6E8A-4147-A177-3AD203B41FA5}">
                      <a16:colId xmlns:a16="http://schemas.microsoft.com/office/drawing/2014/main" val="3538084644"/>
                    </a:ext>
                  </a:extLst>
                </a:gridCol>
                <a:gridCol w="1501415">
                  <a:extLst>
                    <a:ext uri="{9D8B030D-6E8A-4147-A177-3AD203B41FA5}">
                      <a16:colId xmlns:a16="http://schemas.microsoft.com/office/drawing/2014/main" val="2611025789"/>
                    </a:ext>
                  </a:extLst>
                </a:gridCol>
                <a:gridCol w="1501415">
                  <a:extLst>
                    <a:ext uri="{9D8B030D-6E8A-4147-A177-3AD203B41FA5}">
                      <a16:colId xmlns:a16="http://schemas.microsoft.com/office/drawing/2014/main" val="1642717528"/>
                    </a:ext>
                  </a:extLst>
                </a:gridCol>
                <a:gridCol w="1501415">
                  <a:extLst>
                    <a:ext uri="{9D8B030D-6E8A-4147-A177-3AD203B41FA5}">
                      <a16:colId xmlns:a16="http://schemas.microsoft.com/office/drawing/2014/main" val="2145790390"/>
                    </a:ext>
                  </a:extLst>
                </a:gridCol>
                <a:gridCol w="1501415">
                  <a:extLst>
                    <a:ext uri="{9D8B030D-6E8A-4147-A177-3AD203B41FA5}">
                      <a16:colId xmlns:a16="http://schemas.microsoft.com/office/drawing/2014/main" val="4291675316"/>
                    </a:ext>
                  </a:extLst>
                </a:gridCol>
                <a:gridCol w="1501415">
                  <a:extLst>
                    <a:ext uri="{9D8B030D-6E8A-4147-A177-3AD203B41FA5}">
                      <a16:colId xmlns:a16="http://schemas.microsoft.com/office/drawing/2014/main" val="1876438426"/>
                    </a:ext>
                  </a:extLst>
                </a:gridCol>
              </a:tblGrid>
              <a:tr h="393810">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dirty="0">
                          <a:latin typeface="Riviera Nights" panose="020B0504000000000000" pitchFamily="34" charset="0"/>
                        </a:rPr>
                        <a:t>2024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solidFill>
                      <a:srgbClr val="C1B69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400" b="1" dirty="0">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400" b="1" dirty="0">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400" b="1" dirty="0">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400" b="1" dirty="0">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400" b="1" dirty="0">
                        <a:latin typeface="Riviera Nights" panose="020B0504000000000000" pitchFamily="34" charset="0"/>
                      </a:endParaRPr>
                    </a:p>
                  </a:txBody>
                  <a:tcPr marL="0" marR="0" marT="0" marB="0" anchor="ctr">
                    <a:lnL>
                      <a:noFill/>
                    </a:lnL>
                    <a:lnR>
                      <a:noFill/>
                    </a:lnR>
                    <a:lnT>
                      <a:noFill/>
                    </a:lnT>
                    <a:lnB>
                      <a:noFill/>
                    </a:lnB>
                    <a:solidFill>
                      <a:srgbClr val="C1B69C"/>
                    </a:solidFill>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dirty="0">
                          <a:latin typeface="Riviera Nights" panose="020B0504000000000000" pitchFamily="34" charset="0"/>
                        </a:rPr>
                        <a:t>2025</a:t>
                      </a:r>
                    </a:p>
                  </a:txBody>
                  <a:tcPr marL="0" marR="0" marT="0" marB="0" anchor="ctr">
                    <a:lnL>
                      <a:noFill/>
                    </a:lnL>
                    <a:lnR>
                      <a:noFill/>
                    </a:lnR>
                    <a:lnT>
                      <a:noFill/>
                    </a:lnT>
                    <a:lnB>
                      <a:noFill/>
                    </a:lnB>
                    <a:solidFill>
                      <a:srgbClr val="C1B69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400" b="1" dirty="0">
                        <a:latin typeface="Riviera Nights" panose="020B0504000000000000" pitchFamily="34" charset="0"/>
                      </a:endParaRPr>
                    </a:p>
                  </a:txBody>
                  <a:tcPr marL="0" marR="0" marT="0" marB="0" anchor="ctr">
                    <a:lnL>
                      <a:noFill/>
                    </a:lnL>
                    <a:lnR>
                      <a:noFill/>
                    </a:lnR>
                    <a:lnT>
                      <a:noFill/>
                    </a:lnT>
                    <a:lnB>
                      <a:noFill/>
                    </a:lnB>
                    <a:solidFill>
                      <a:srgbClr val="C1B69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400" b="1" dirty="0">
                        <a:latin typeface="Riviera Nights" panose="020B0504000000000000" pitchFamily="34" charset="0"/>
                      </a:endParaRPr>
                    </a:p>
                  </a:txBody>
                  <a:tcPr marL="0" marR="0" marT="0" marB="0" anchor="ctr">
                    <a:lnL>
                      <a:noFill/>
                    </a:lnL>
                    <a:lnR>
                      <a:noFill/>
                    </a:lnR>
                    <a:lnT>
                      <a:noFill/>
                    </a:lnT>
                    <a:lnB>
                      <a:noFill/>
                    </a:lnB>
                    <a:solidFill>
                      <a:srgbClr val="C1B69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400" b="1" dirty="0">
                        <a:latin typeface="Riviera Nights" panose="020B0504000000000000" pitchFamily="34" charset="0"/>
                      </a:endParaRPr>
                    </a:p>
                  </a:txBody>
                  <a:tcPr marL="0" marR="0" marT="0" marB="0" anchor="ctr">
                    <a:lnL>
                      <a:noFill/>
                    </a:lnL>
                    <a:lnR>
                      <a:noFill/>
                    </a:lnR>
                    <a:lnT>
                      <a:noFill/>
                    </a:lnT>
                    <a:lnB>
                      <a:noFill/>
                    </a:lnB>
                    <a:solidFill>
                      <a:srgbClr val="C1B69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400" b="1" dirty="0">
                        <a:latin typeface="Riviera Nights" panose="020B0504000000000000" pitchFamily="34" charset="0"/>
                      </a:endParaRPr>
                    </a:p>
                  </a:txBody>
                  <a:tcPr marL="0" marR="0" marT="0" marB="0" anchor="ctr">
                    <a:lnL>
                      <a:noFill/>
                    </a:lnL>
                    <a:lnR>
                      <a:noFill/>
                    </a:lnR>
                    <a:lnT>
                      <a:noFill/>
                    </a:lnT>
                    <a:lnB>
                      <a:noFill/>
                    </a:lnB>
                    <a:solidFill>
                      <a:srgbClr val="C1B69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400" b="1" dirty="0">
                        <a:latin typeface="Riviera Nights" panose="020B0504000000000000" pitchFamily="34" charset="0"/>
                      </a:endParaRPr>
                    </a:p>
                  </a:txBody>
                  <a:tcPr marL="0" marR="0" marT="0" marB="0" anchor="ctr">
                    <a:lnL>
                      <a:noFill/>
                    </a:lnL>
                    <a:lnR>
                      <a:noFill/>
                    </a:lnR>
                    <a:lnT>
                      <a:noFill/>
                    </a:lnT>
                    <a:lnB>
                      <a:noFill/>
                    </a:lnB>
                    <a:solidFill>
                      <a:srgbClr val="C1B69C"/>
                    </a:solidFill>
                  </a:tcPr>
                </a:tc>
                <a:extLst>
                  <a:ext uri="{0D108BD9-81ED-4DB2-BD59-A6C34878D82A}">
                    <a16:rowId xmlns:a16="http://schemas.microsoft.com/office/drawing/2014/main" val="10000"/>
                  </a:ext>
                </a:extLst>
              </a:tr>
              <a:tr h="372502">
                <a:tc>
                  <a:txBody>
                    <a:bodyPr/>
                    <a:lstStyle/>
                    <a:p>
                      <a:pPr algn="ctr"/>
                      <a:r>
                        <a:rPr lang="es-ES" sz="1600" b="1" dirty="0">
                          <a:solidFill>
                            <a:schemeClr val="tx1"/>
                          </a:solidFill>
                          <a:latin typeface="Riviera Nights Light" panose="020B0304000000000000" pitchFamily="34" charset="0"/>
                        </a:rPr>
                        <a:t>Jul</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Aug</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Sep</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Oct</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Nov</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Dec</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Jan</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Feb</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Mar</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Apr</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May</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Jun</a:t>
                      </a:r>
                    </a:p>
                  </a:txBody>
                  <a:tcPr marL="0" marR="0" marT="0" marB="0" anchor="ctr">
                    <a:lnL>
                      <a:noFill/>
                    </a:lnL>
                    <a:lnR>
                      <a:noFill/>
                    </a:lnR>
                    <a:lnT>
                      <a:noFill/>
                    </a:lnT>
                    <a:lnB>
                      <a:noFill/>
                    </a:lnB>
                    <a:solidFill>
                      <a:srgbClr val="C1B69C"/>
                    </a:solidFill>
                  </a:tcPr>
                </a:tc>
                <a:extLst>
                  <a:ext uri="{0D108BD9-81ED-4DB2-BD59-A6C34878D82A}">
                    <a16:rowId xmlns:a16="http://schemas.microsoft.com/office/drawing/2014/main" val="10001"/>
                  </a:ext>
                </a:extLst>
              </a:tr>
              <a:tr h="565219">
                <a:tc>
                  <a:txBody>
                    <a:bodyPr/>
                    <a:lstStyle/>
                    <a:p>
                      <a:pPr algn="ctr"/>
                      <a:r>
                        <a:rPr lang="es-ES" sz="1600" dirty="0">
                          <a:solidFill>
                            <a:schemeClr val="bg1"/>
                          </a:solidFill>
                          <a:latin typeface="Riviera Nights" panose="020B0504000000000000" pitchFamily="34" charset="0"/>
                        </a:rPr>
                        <a:t>8.7</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8.9</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8.7</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8.6</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8.2</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8.1</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8.0</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8.4</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8.7</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8.8</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8.9</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8.9</a:t>
                      </a:r>
                    </a:p>
                  </a:txBody>
                  <a:tcPr marL="0" marR="0" marT="0" marB="0" anchor="ctr">
                    <a:lnL>
                      <a:noFill/>
                    </a:lnL>
                    <a:lnR>
                      <a:noFill/>
                    </a:lnR>
                    <a:lnT>
                      <a:noFill/>
                    </a:lnT>
                    <a:lnB>
                      <a:noFill/>
                    </a:lnB>
                    <a:solidFill>
                      <a:srgbClr val="0071CE"/>
                    </a:solidFill>
                  </a:tcPr>
                </a:tc>
                <a:extLst>
                  <a:ext uri="{0D108BD9-81ED-4DB2-BD59-A6C34878D82A}">
                    <a16:rowId xmlns:a16="http://schemas.microsoft.com/office/drawing/2014/main" val="10002"/>
                  </a:ext>
                </a:extLst>
              </a:tr>
            </a:tbl>
          </a:graphicData>
        </a:graphic>
      </p:graphicFrame>
      <p:graphicFrame>
        <p:nvGraphicFramePr>
          <p:cNvPr id="11" name="3 Gráfico">
            <a:extLst>
              <a:ext uri="{FF2B5EF4-FFF2-40B4-BE49-F238E27FC236}">
                <a16:creationId xmlns:a16="http://schemas.microsoft.com/office/drawing/2014/main" id="{00000000-0008-0000-0200-000004000000}"/>
              </a:ext>
            </a:extLst>
          </p:cNvPr>
          <p:cNvGraphicFramePr>
            <a:graphicFrameLocks/>
          </p:cNvGraphicFramePr>
          <p:nvPr>
            <p:extLst>
              <p:ext uri="{D42A27DB-BD31-4B8C-83A1-F6EECF244321}">
                <p14:modId xmlns:p14="http://schemas.microsoft.com/office/powerpoint/2010/main" val="4095728031"/>
              </p:ext>
            </p:extLst>
          </p:nvPr>
        </p:nvGraphicFramePr>
        <p:xfrm>
          <a:off x="3511173" y="2798689"/>
          <a:ext cx="18720000" cy="79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605125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uente: Banco Central de Chile…"/>
          <p:cNvSpPr txBox="1">
            <a:spLocks noGrp="1"/>
          </p:cNvSpPr>
          <p:nvPr>
            <p:ph type="body" idx="21"/>
          </p:nvPr>
        </p:nvSpPr>
        <p:spPr>
          <a:xfrm>
            <a:off x="8641746" y="12517793"/>
            <a:ext cx="7100508" cy="646011"/>
          </a:xfrm>
          <a:prstGeom prst="rect">
            <a:avLst/>
          </a:prstGeom>
        </p:spPr>
        <p:txBody>
          <a:bodyPr/>
          <a:lstStyle/>
          <a:p>
            <a:r>
              <a:rPr lang="en-GB" sz="1800" dirty="0">
                <a:solidFill>
                  <a:schemeClr val="tx1"/>
                </a:solidFill>
              </a:rPr>
              <a:t>*Loan/deposits with maturity of 1-3 years.</a:t>
            </a:r>
          </a:p>
          <a:p>
            <a:r>
              <a:rPr lang="en-US" dirty="0"/>
              <a:t>Source: Central Bank of Chile</a:t>
            </a:r>
          </a:p>
        </p:txBody>
      </p:sp>
      <p:sp>
        <p:nvSpPr>
          <p:cNvPr id="29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6</a:t>
            </a:fld>
            <a:endParaRPr/>
          </a:p>
        </p:txBody>
      </p:sp>
      <p:sp>
        <p:nvSpPr>
          <p:cNvPr id="297" name="Economía"/>
          <p:cNvSpPr txBox="1">
            <a:spLocks noGrp="1"/>
          </p:cNvSpPr>
          <p:nvPr>
            <p:ph type="body" idx="23"/>
          </p:nvPr>
        </p:nvSpPr>
        <p:spPr>
          <a:xfrm>
            <a:off x="7076661" y="857462"/>
            <a:ext cx="11589025" cy="1443985"/>
          </a:xfrm>
          <a:prstGeom prst="rect">
            <a:avLst/>
          </a:prstGeom>
        </p:spPr>
        <p:txBody>
          <a:bodyPr/>
          <a:lstStyle/>
          <a:p>
            <a:r>
              <a:rPr lang="es-CL" sz="4800" dirty="0" err="1">
                <a:solidFill>
                  <a:schemeClr val="tx1"/>
                </a:solidFill>
                <a:effectLst>
                  <a:outerShdw blurRad="38100" dist="38100" dir="2700000" algn="tl">
                    <a:srgbClr val="C0C0C0"/>
                  </a:outerShdw>
                </a:effectLst>
              </a:rPr>
              <a:t>Domestic</a:t>
            </a:r>
            <a:r>
              <a:rPr lang="es-CL" sz="4800" dirty="0">
                <a:solidFill>
                  <a:schemeClr val="tx1"/>
                </a:solidFill>
                <a:effectLst>
                  <a:outerShdw blurRad="38100" dist="38100" dir="2700000" algn="tl">
                    <a:srgbClr val="C0C0C0"/>
                  </a:outerShdw>
                </a:effectLst>
              </a:rPr>
              <a:t> </a:t>
            </a:r>
            <a:r>
              <a:rPr lang="es-CL" sz="4800" dirty="0" err="1">
                <a:solidFill>
                  <a:schemeClr val="tx1"/>
                </a:solidFill>
                <a:effectLst>
                  <a:outerShdw blurRad="38100" dist="38100" dir="2700000" algn="tl">
                    <a:srgbClr val="C0C0C0"/>
                  </a:outerShdw>
                </a:effectLst>
              </a:rPr>
              <a:t>Interest</a:t>
            </a:r>
            <a:r>
              <a:rPr lang="es-CL" sz="4800" dirty="0">
                <a:solidFill>
                  <a:schemeClr val="tx1"/>
                </a:solidFill>
                <a:effectLst>
                  <a:outerShdw blurRad="38100" dist="38100" dir="2700000" algn="tl">
                    <a:srgbClr val="C0C0C0"/>
                  </a:outerShdw>
                </a:effectLst>
              </a:rPr>
              <a:t> Rates</a:t>
            </a:r>
            <a:br>
              <a:rPr lang="es-CL" sz="4800" dirty="0">
                <a:solidFill>
                  <a:schemeClr val="tx1"/>
                </a:solidFill>
              </a:rPr>
            </a:br>
            <a:r>
              <a:rPr lang="es-CL" sz="3200" dirty="0">
                <a:solidFill>
                  <a:schemeClr val="tx1"/>
                </a:solidFill>
              </a:rPr>
              <a:t>(% </a:t>
            </a:r>
            <a:r>
              <a:rPr lang="es-CL" sz="3200" dirty="0" err="1">
                <a:solidFill>
                  <a:schemeClr val="tx1"/>
                </a:solidFill>
              </a:rPr>
              <a:t>annual</a:t>
            </a:r>
            <a:r>
              <a:rPr lang="es-CL" sz="3200" dirty="0">
                <a:solidFill>
                  <a:schemeClr val="tx1"/>
                </a:solidFill>
              </a:rPr>
              <a:t> </a:t>
            </a:r>
            <a:r>
              <a:rPr lang="es-CL" sz="3200" dirty="0" err="1">
                <a:solidFill>
                  <a:schemeClr val="tx1"/>
                </a:solidFill>
              </a:rPr>
              <a:t>rate</a:t>
            </a:r>
            <a:r>
              <a:rPr lang="es-CL" sz="3200" dirty="0">
                <a:solidFill>
                  <a:schemeClr val="tx1"/>
                </a:solidFill>
              </a:rPr>
              <a:t>, nominal)</a:t>
            </a:r>
            <a:endParaRPr lang="es-CL" sz="3600" dirty="0">
              <a:solidFill>
                <a:schemeClr val="tx1"/>
              </a:solidFill>
            </a:endParaRPr>
          </a:p>
        </p:txBody>
      </p:sp>
      <p:sp>
        <p:nvSpPr>
          <p:cNvPr id="298" name="Un Vistazo de Chile"/>
          <p:cNvSpPr txBox="1">
            <a:spLocks noGrp="1"/>
          </p:cNvSpPr>
          <p:nvPr>
            <p:ph type="body" idx="24"/>
          </p:nvPr>
        </p:nvSpPr>
        <p:spPr>
          <a:prstGeom prst="rect">
            <a:avLst/>
          </a:prstGeom>
        </p:spPr>
        <p:txBody>
          <a:bodyPr/>
          <a:lstStyle/>
          <a:p>
            <a:r>
              <a:rPr lang="es-CL" dirty="0" err="1"/>
              <a:t>Current</a:t>
            </a:r>
            <a:r>
              <a:rPr lang="es-CL" dirty="0"/>
              <a:t> </a:t>
            </a:r>
            <a:r>
              <a:rPr lang="es-CL" dirty="0" err="1"/>
              <a:t>Economy</a:t>
            </a:r>
            <a:endParaRPr dirty="0"/>
          </a:p>
        </p:txBody>
      </p:sp>
      <p:graphicFrame>
        <p:nvGraphicFramePr>
          <p:cNvPr id="14" name="7 Tabla">
            <a:extLst>
              <a:ext uri="{FF2B5EF4-FFF2-40B4-BE49-F238E27FC236}">
                <a16:creationId xmlns:a16="http://schemas.microsoft.com/office/drawing/2014/main" id="{946CD33F-5520-CCC4-A41C-26422FDD2E5A}"/>
              </a:ext>
            </a:extLst>
          </p:cNvPr>
          <p:cNvGraphicFramePr>
            <a:graphicFrameLocks noGrp="1"/>
          </p:cNvGraphicFramePr>
          <p:nvPr>
            <p:extLst>
              <p:ext uri="{D42A27DB-BD31-4B8C-83A1-F6EECF244321}">
                <p14:modId xmlns:p14="http://schemas.microsoft.com/office/powerpoint/2010/main" val="2819577782"/>
              </p:ext>
            </p:extLst>
          </p:nvPr>
        </p:nvGraphicFramePr>
        <p:xfrm>
          <a:off x="2266122" y="10449929"/>
          <a:ext cx="17185659" cy="2063289"/>
        </p:xfrm>
        <a:graphic>
          <a:graphicData uri="http://schemas.openxmlformats.org/drawingml/2006/table">
            <a:tbl>
              <a:tblPr>
                <a:effectLst>
                  <a:outerShdw blurRad="50800" dist="38100" dir="2700000" algn="tl" rotWithShape="0">
                    <a:prstClr val="black">
                      <a:alpha val="40000"/>
                    </a:prstClr>
                  </a:outerShdw>
                </a:effectLst>
              </a:tblPr>
              <a:tblGrid>
                <a:gridCol w="3271875">
                  <a:extLst>
                    <a:ext uri="{9D8B030D-6E8A-4147-A177-3AD203B41FA5}">
                      <a16:colId xmlns:a16="http://schemas.microsoft.com/office/drawing/2014/main" val="20000"/>
                    </a:ext>
                  </a:extLst>
                </a:gridCol>
                <a:gridCol w="1159482">
                  <a:extLst>
                    <a:ext uri="{9D8B030D-6E8A-4147-A177-3AD203B41FA5}">
                      <a16:colId xmlns:a16="http://schemas.microsoft.com/office/drawing/2014/main" val="3154804247"/>
                    </a:ext>
                  </a:extLst>
                </a:gridCol>
                <a:gridCol w="1159482">
                  <a:extLst>
                    <a:ext uri="{9D8B030D-6E8A-4147-A177-3AD203B41FA5}">
                      <a16:colId xmlns:a16="http://schemas.microsoft.com/office/drawing/2014/main" val="2440851881"/>
                    </a:ext>
                  </a:extLst>
                </a:gridCol>
                <a:gridCol w="1159482">
                  <a:extLst>
                    <a:ext uri="{9D8B030D-6E8A-4147-A177-3AD203B41FA5}">
                      <a16:colId xmlns:a16="http://schemas.microsoft.com/office/drawing/2014/main" val="1552416047"/>
                    </a:ext>
                  </a:extLst>
                </a:gridCol>
                <a:gridCol w="1159482">
                  <a:extLst>
                    <a:ext uri="{9D8B030D-6E8A-4147-A177-3AD203B41FA5}">
                      <a16:colId xmlns:a16="http://schemas.microsoft.com/office/drawing/2014/main" val="1992732824"/>
                    </a:ext>
                  </a:extLst>
                </a:gridCol>
                <a:gridCol w="1159482">
                  <a:extLst>
                    <a:ext uri="{9D8B030D-6E8A-4147-A177-3AD203B41FA5}">
                      <a16:colId xmlns:a16="http://schemas.microsoft.com/office/drawing/2014/main" val="2071565120"/>
                    </a:ext>
                  </a:extLst>
                </a:gridCol>
                <a:gridCol w="1159482">
                  <a:extLst>
                    <a:ext uri="{9D8B030D-6E8A-4147-A177-3AD203B41FA5}">
                      <a16:colId xmlns:a16="http://schemas.microsoft.com/office/drawing/2014/main" val="3863860040"/>
                    </a:ext>
                  </a:extLst>
                </a:gridCol>
                <a:gridCol w="1159482">
                  <a:extLst>
                    <a:ext uri="{9D8B030D-6E8A-4147-A177-3AD203B41FA5}">
                      <a16:colId xmlns:a16="http://schemas.microsoft.com/office/drawing/2014/main" val="4048292451"/>
                    </a:ext>
                  </a:extLst>
                </a:gridCol>
                <a:gridCol w="1159482">
                  <a:extLst>
                    <a:ext uri="{9D8B030D-6E8A-4147-A177-3AD203B41FA5}">
                      <a16:colId xmlns:a16="http://schemas.microsoft.com/office/drawing/2014/main" val="4043305788"/>
                    </a:ext>
                  </a:extLst>
                </a:gridCol>
                <a:gridCol w="1159482">
                  <a:extLst>
                    <a:ext uri="{9D8B030D-6E8A-4147-A177-3AD203B41FA5}">
                      <a16:colId xmlns:a16="http://schemas.microsoft.com/office/drawing/2014/main" val="2023194409"/>
                    </a:ext>
                  </a:extLst>
                </a:gridCol>
                <a:gridCol w="1159482">
                  <a:extLst>
                    <a:ext uri="{9D8B030D-6E8A-4147-A177-3AD203B41FA5}">
                      <a16:colId xmlns:a16="http://schemas.microsoft.com/office/drawing/2014/main" val="128589031"/>
                    </a:ext>
                  </a:extLst>
                </a:gridCol>
                <a:gridCol w="1159482">
                  <a:extLst>
                    <a:ext uri="{9D8B030D-6E8A-4147-A177-3AD203B41FA5}">
                      <a16:colId xmlns:a16="http://schemas.microsoft.com/office/drawing/2014/main" val="1095024296"/>
                    </a:ext>
                  </a:extLst>
                </a:gridCol>
                <a:gridCol w="1159482">
                  <a:extLst>
                    <a:ext uri="{9D8B030D-6E8A-4147-A177-3AD203B41FA5}">
                      <a16:colId xmlns:a16="http://schemas.microsoft.com/office/drawing/2014/main" val="1841339757"/>
                    </a:ext>
                  </a:extLst>
                </a:gridCol>
              </a:tblGrid>
              <a:tr h="407301">
                <a:tc>
                  <a:txBody>
                    <a:bodyPr/>
                    <a:lstStyle/>
                    <a:p>
                      <a:pPr algn="l" fontAlgn="b"/>
                      <a:endParaRPr lang="es-ES" sz="1600" b="0" i="0" u="none" strike="noStrike" kern="0" baseline="0" dirty="0">
                        <a:solidFill>
                          <a:schemeClr val="tx1"/>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C1B69C"/>
                    </a:solidFill>
                  </a:tcPr>
                </a:tc>
                <a:tc gridSpan="4">
                  <a:txBody>
                    <a:bodyPr/>
                    <a:lstStyle/>
                    <a:p>
                      <a:pPr algn="ctr" fontAlgn="b"/>
                      <a:r>
                        <a:rPr lang="es-ES" sz="1600" b="1" i="0" u="none" strike="noStrike" kern="0" baseline="0" dirty="0">
                          <a:solidFill>
                            <a:schemeClr val="tx1">
                              <a:lumMod val="50000"/>
                            </a:schemeClr>
                          </a:solidFill>
                          <a:latin typeface="Riviera Nights" panose="020B0504000000000000" pitchFamily="34" charset="0"/>
                        </a:rPr>
                        <a:t>2024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C1B69C"/>
                    </a:solidFill>
                  </a:tcPr>
                </a:tc>
                <a:tc hMerge="1">
                  <a:txBody>
                    <a:bodyPr/>
                    <a:lstStyle/>
                    <a:p>
                      <a:pPr algn="ctr" fontAlgn="b"/>
                      <a:endParaRPr lang="es-ES" sz="1600" b="1" i="0" u="none" strike="noStrike" kern="0" baseline="0" dirty="0">
                        <a:solidFill>
                          <a:schemeClr val="tx1">
                            <a:lumMod val="50000"/>
                          </a:schemeClr>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kern="0" baseline="0" dirty="0">
                        <a:solidFill>
                          <a:schemeClr val="tx1">
                            <a:lumMod val="50000"/>
                          </a:schemeClr>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kern="0" baseline="0" dirty="0">
                        <a:solidFill>
                          <a:schemeClr val="tx1">
                            <a:lumMod val="50000"/>
                          </a:schemeClr>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gridSpan="8">
                  <a:txBody>
                    <a:bodyPr/>
                    <a:lstStyle/>
                    <a:p>
                      <a:pPr algn="ctr" fontAlgn="b"/>
                      <a:r>
                        <a:rPr lang="es-ES" sz="1600" b="1" i="0" u="none" strike="noStrike" kern="0" baseline="0" dirty="0">
                          <a:solidFill>
                            <a:schemeClr val="tx1">
                              <a:lumMod val="50000"/>
                            </a:schemeClr>
                          </a:solidFill>
                          <a:latin typeface="Riviera Nights" panose="020B0504000000000000" pitchFamily="34" charset="0"/>
                        </a:rPr>
                        <a:t>2025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kern="0" baseline="0" dirty="0">
                        <a:solidFill>
                          <a:schemeClr val="tx1">
                            <a:lumMod val="50000"/>
                          </a:schemeClr>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C1B69C"/>
                    </a:solidFill>
                  </a:tcPr>
                </a:tc>
                <a:tc hMerge="1">
                  <a:txBody>
                    <a:bodyPr/>
                    <a:lstStyle/>
                    <a:p>
                      <a:pPr algn="ctr" fontAlgn="b"/>
                      <a:endParaRPr lang="es-ES" sz="1600" b="1" i="0" u="none" strike="noStrike" kern="0" baseline="0" dirty="0">
                        <a:solidFill>
                          <a:schemeClr val="tx1">
                            <a:lumMod val="50000"/>
                          </a:schemeClr>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kern="0" baseline="0" dirty="0">
                        <a:solidFill>
                          <a:schemeClr val="tx1">
                            <a:lumMod val="50000"/>
                          </a:schemeClr>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kern="0" baseline="0" dirty="0">
                        <a:solidFill>
                          <a:schemeClr val="tx1">
                            <a:lumMod val="50000"/>
                          </a:schemeClr>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kern="0" baseline="0" dirty="0">
                        <a:solidFill>
                          <a:schemeClr val="tx1">
                            <a:lumMod val="50000"/>
                          </a:schemeClr>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kern="0" baseline="0" dirty="0">
                        <a:solidFill>
                          <a:schemeClr val="tx1">
                            <a:lumMod val="50000"/>
                          </a:schemeClr>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kern="0" baseline="0" dirty="0">
                        <a:solidFill>
                          <a:schemeClr val="tx1">
                            <a:lumMod val="50000"/>
                          </a:schemeClr>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extLst>
                  <a:ext uri="{0D108BD9-81ED-4DB2-BD59-A6C34878D82A}">
                    <a16:rowId xmlns:a16="http://schemas.microsoft.com/office/drawing/2014/main" val="10000"/>
                  </a:ext>
                </a:extLst>
              </a:tr>
              <a:tr h="311863">
                <a:tc>
                  <a:txBody>
                    <a:bodyPr/>
                    <a:lstStyle/>
                    <a:p>
                      <a:pPr algn="l" fontAlgn="b"/>
                      <a:endParaRPr lang="es-ES" sz="1600" b="0" i="0" u="none" strike="noStrike" kern="0" baseline="0" dirty="0">
                        <a:solidFill>
                          <a:schemeClr val="tx1"/>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Sep</a:t>
                      </a:r>
                      <a:endParaRPr lang="es-ES" sz="1600" b="1" dirty="0">
                        <a:solidFill>
                          <a:schemeClr val="tx1"/>
                        </a:solidFill>
                        <a:latin typeface="Riviera Nights Light" panose="020B03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Oct</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Nov</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Dec</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Jan</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Feb</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Mar</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Apr</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May</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Jun</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Jul</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Aug</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extLst>
                  <a:ext uri="{0D108BD9-81ED-4DB2-BD59-A6C34878D82A}">
                    <a16:rowId xmlns:a16="http://schemas.microsoft.com/office/drawing/2014/main" val="10001"/>
                  </a:ext>
                </a:extLst>
              </a:tr>
              <a:tr h="495599">
                <a:tc>
                  <a:txBody>
                    <a:bodyPr/>
                    <a:lstStyle/>
                    <a:p>
                      <a:pPr algn="ctr" rtl="0" fontAlgn="t"/>
                      <a:r>
                        <a:rPr lang="es-ES" sz="1600" b="0" i="0" u="none" strike="noStrike" kern="0" baseline="0" dirty="0">
                          <a:solidFill>
                            <a:schemeClr val="bg1"/>
                          </a:solidFill>
                          <a:latin typeface="Riviera Nights" panose="020B0504000000000000" pitchFamily="34" charset="0"/>
                        </a:rPr>
                        <a:t>Reference </a:t>
                      </a:r>
                      <a:r>
                        <a:rPr lang="es-ES" sz="1600" b="0" i="0" u="none" strike="noStrike" kern="0" baseline="0" dirty="0" err="1">
                          <a:solidFill>
                            <a:schemeClr val="bg1"/>
                          </a:solidFill>
                          <a:latin typeface="Riviera Nights" panose="020B0504000000000000" pitchFamily="34" charset="0"/>
                        </a:rPr>
                        <a:t>rate</a:t>
                      </a:r>
                      <a:endParaRPr lang="es-ES" sz="1600" b="0" i="0" u="none" strike="noStrike" kern="0" baseline="0" dirty="0">
                        <a:solidFill>
                          <a:schemeClr val="bg1"/>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0071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chemeClr val="bg1"/>
                          </a:solidFill>
                          <a:latin typeface="Riviera Nights" panose="020B0504000000000000" pitchFamily="34" charset="0"/>
                        </a:rPr>
                        <a:t>5.50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0071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chemeClr val="bg1"/>
                          </a:solidFill>
                          <a:latin typeface="Riviera Nights" panose="020B0504000000000000" pitchFamily="34" charset="0"/>
                        </a:rPr>
                        <a:t>5.25</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chemeClr val="bg1"/>
                          </a:solidFill>
                          <a:latin typeface="Riviera Nights" panose="020B0504000000000000" pitchFamily="34" charset="0"/>
                        </a:rPr>
                        <a:t>5.25</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chemeClr val="bg1"/>
                          </a:solidFill>
                          <a:latin typeface="Riviera Nights" panose="020B0504000000000000" pitchFamily="34" charset="0"/>
                        </a:rPr>
                        <a:t>5.00</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chemeClr val="bg1"/>
                          </a:solidFill>
                          <a:latin typeface="Riviera Nights" panose="020B0504000000000000" pitchFamily="34" charset="0"/>
                        </a:rPr>
                        <a:t>5.00</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chemeClr val="bg1"/>
                          </a:solidFill>
                          <a:latin typeface="Riviera Nights" panose="020B0504000000000000" pitchFamily="34" charset="0"/>
                        </a:rPr>
                        <a:t>5.00</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chemeClr val="bg1"/>
                          </a:solidFill>
                          <a:latin typeface="Riviera Nights" panose="020B0504000000000000" pitchFamily="34" charset="0"/>
                        </a:rPr>
                        <a:t>5.00</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chemeClr val="bg1"/>
                          </a:solidFill>
                          <a:latin typeface="Riviera Nights" panose="020B0504000000000000" pitchFamily="34" charset="0"/>
                        </a:rPr>
                        <a:t>5.00</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chemeClr val="bg1"/>
                          </a:solidFill>
                          <a:latin typeface="Riviera Nights" panose="020B0504000000000000" pitchFamily="34" charset="0"/>
                        </a:rPr>
                        <a:t>5.00</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chemeClr val="bg1"/>
                          </a:solidFill>
                          <a:latin typeface="Riviera Nights" panose="020B0504000000000000" pitchFamily="34" charset="0"/>
                        </a:rPr>
                        <a:t>5.00</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chemeClr val="bg1"/>
                          </a:solidFill>
                          <a:latin typeface="Riviera Nights" panose="020B0504000000000000" pitchFamily="34" charset="0"/>
                        </a:rPr>
                        <a:t>4.75</a:t>
                      </a:r>
                    </a:p>
                  </a:txBody>
                  <a:tcPr marL="0" marR="0" marT="0" marB="0" anchor="ctr">
                    <a:lnL>
                      <a:noFill/>
                    </a:lnL>
                    <a:lnR>
                      <a:noFill/>
                    </a:lnR>
                    <a:lnT>
                      <a:noFill/>
                    </a:lnT>
                    <a:lnB>
                      <a:noFill/>
                    </a:lnB>
                    <a:solidFill>
                      <a:srgbClr val="0071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chemeClr val="bg1"/>
                          </a:solidFill>
                          <a:latin typeface="Riviera Nights" panose="020B0504000000000000" pitchFamily="34" charset="0"/>
                        </a:rPr>
                        <a:t>4.75</a:t>
                      </a:r>
                    </a:p>
                  </a:txBody>
                  <a:tcPr marL="0" marR="0" marT="0" marB="0" anchor="ctr">
                    <a:lnL>
                      <a:noFill/>
                    </a:lnL>
                    <a:lnR>
                      <a:noFill/>
                    </a:lnR>
                    <a:lnT>
                      <a:noFill/>
                    </a:lnT>
                    <a:lnB>
                      <a:noFill/>
                    </a:lnB>
                    <a:solidFill>
                      <a:srgbClr val="0071CE"/>
                    </a:solidFill>
                  </a:tcPr>
                </a:tc>
                <a:extLst>
                  <a:ext uri="{0D108BD9-81ED-4DB2-BD59-A6C34878D82A}">
                    <a16:rowId xmlns:a16="http://schemas.microsoft.com/office/drawing/2014/main" val="10002"/>
                  </a:ext>
                </a:extLst>
              </a:tr>
              <a:tr h="445843">
                <a:tc>
                  <a:txBody>
                    <a:bodyPr/>
                    <a:lstStyle/>
                    <a:p>
                      <a:pPr algn="ctr" rtl="0" fontAlgn="t"/>
                      <a:r>
                        <a:rPr lang="es-ES" sz="1600" b="0" i="0" u="none" strike="noStrike" kern="0" baseline="0" dirty="0" err="1">
                          <a:solidFill>
                            <a:srgbClr val="000000"/>
                          </a:solidFill>
                          <a:latin typeface="Riviera Nights" panose="020B0504000000000000" pitchFamily="34" charset="0"/>
                        </a:rPr>
                        <a:t>Lending</a:t>
                      </a:r>
                      <a:r>
                        <a:rPr lang="es-ES" sz="1600" b="0" i="0" u="none" strike="noStrike" kern="0" baseline="0" dirty="0">
                          <a:solidFill>
                            <a:srgbClr val="000000"/>
                          </a:solidFill>
                          <a:latin typeface="Riviera Nights" panose="020B0504000000000000" pitchFamily="34" charset="0"/>
                        </a:rPr>
                        <a:t> </a:t>
                      </a:r>
                      <a:r>
                        <a:rPr lang="es-ES" sz="1600" b="0" i="0" u="none" strike="noStrike" kern="0" baseline="0" dirty="0" err="1">
                          <a:solidFill>
                            <a:srgbClr val="000000"/>
                          </a:solidFill>
                          <a:latin typeface="Riviera Nights" panose="020B0504000000000000" pitchFamily="34" charset="0"/>
                        </a:rPr>
                        <a:t>rate</a:t>
                      </a:r>
                      <a:r>
                        <a:rPr lang="es-ES" sz="1600" b="0" i="0" u="none" strike="noStrike" kern="0" baseline="0" dirty="0">
                          <a:solidFill>
                            <a:srgbClr val="000000"/>
                          </a:solidFill>
                          <a:latin typeface="Riviera Nights" panose="020B0504000000000000" pitchFamily="34" charset="0"/>
                        </a:rPr>
                        <a:t>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18.74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18.35</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15.73</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13.61</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14.39</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16.51</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16.45</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13.38</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14.48</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13.45</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13.88</a:t>
                      </a:r>
                    </a:p>
                  </a:txBody>
                  <a:tcPr marL="0" marR="0" marT="0" marB="0" anchor="ctr">
                    <a:lnL>
                      <a:noFill/>
                    </a:lnL>
                    <a:lnR>
                      <a:noFill/>
                    </a:lnR>
                    <a:lnT>
                      <a:noFill/>
                    </a:lnT>
                    <a:lnB>
                      <a:noFill/>
                    </a:lnB>
                    <a:solidFill>
                      <a:srgbClr val="DA5856"/>
                    </a:solidFill>
                  </a:tcPr>
                </a:tc>
                <a:tc>
                  <a:txBody>
                    <a:bodyPr/>
                    <a:lstStyle/>
                    <a:p>
                      <a:pPr marL="0" marR="0" lvl="0" indent="0" algn="ctr" defTabSz="825500" eaLnBrk="1" fontAlgn="auto" latinLnBrk="0" hangingPunct="1">
                        <a:lnSpc>
                          <a:spcPct val="120000"/>
                        </a:lnSpc>
                        <a:spcBef>
                          <a:spcPts val="0"/>
                        </a:spcBef>
                        <a:spcAft>
                          <a:spcPts val="0"/>
                        </a:spcAft>
                        <a:buClrTx/>
                        <a:buSzTx/>
                        <a:buFontTx/>
                        <a:buNone/>
                        <a:tabLst/>
                        <a:defRPr/>
                      </a:pPr>
                      <a:r>
                        <a:rPr lang="es-ES" sz="1600" dirty="0">
                          <a:solidFill>
                            <a:schemeClr val="bg1"/>
                          </a:solidFill>
                          <a:latin typeface="Riviera Nights" panose="020B0504000000000000" pitchFamily="34" charset="0"/>
                        </a:rPr>
                        <a:t>N/A</a:t>
                      </a:r>
                    </a:p>
                  </a:txBody>
                  <a:tcPr marL="0" marR="0" marT="0" marB="0" anchor="ctr">
                    <a:lnL>
                      <a:noFill/>
                    </a:lnL>
                    <a:lnR>
                      <a:noFill/>
                    </a:lnR>
                    <a:lnT>
                      <a:noFill/>
                    </a:lnT>
                    <a:lnB>
                      <a:noFill/>
                    </a:lnB>
                    <a:solidFill>
                      <a:srgbClr val="DA5856"/>
                    </a:solidFill>
                  </a:tcPr>
                </a:tc>
                <a:extLst>
                  <a:ext uri="{0D108BD9-81ED-4DB2-BD59-A6C34878D82A}">
                    <a16:rowId xmlns:a16="http://schemas.microsoft.com/office/drawing/2014/main" val="10003"/>
                  </a:ext>
                </a:extLst>
              </a:tr>
              <a:tr h="402683">
                <a:tc>
                  <a:txBody>
                    <a:bodyPr/>
                    <a:lstStyle/>
                    <a:p>
                      <a:pPr algn="ctr" rtl="0" fontAlgn="b"/>
                      <a:r>
                        <a:rPr lang="es-ES" sz="1600" b="0" i="0" u="none" strike="noStrike" kern="0" baseline="0" dirty="0" err="1">
                          <a:solidFill>
                            <a:srgbClr val="000000"/>
                          </a:solidFill>
                          <a:latin typeface="Riviera Nights" panose="020B0504000000000000" pitchFamily="34" charset="0"/>
                        </a:rPr>
                        <a:t>Borrowing</a:t>
                      </a:r>
                      <a:r>
                        <a:rPr lang="es-ES" sz="1600" b="0" i="0" u="none" strike="noStrike" kern="0" baseline="0" dirty="0">
                          <a:solidFill>
                            <a:srgbClr val="000000"/>
                          </a:solidFill>
                          <a:latin typeface="Riviera Nights" panose="020B0504000000000000" pitchFamily="34" charset="0"/>
                        </a:rPr>
                        <a:t> </a:t>
                      </a:r>
                      <a:r>
                        <a:rPr lang="es-ES" sz="1600" b="0" i="0" u="none" strike="noStrike" kern="0" baseline="0" dirty="0" err="1">
                          <a:solidFill>
                            <a:srgbClr val="000000"/>
                          </a:solidFill>
                          <a:latin typeface="Riviera Nights" panose="020B0504000000000000" pitchFamily="34" charset="0"/>
                        </a:rPr>
                        <a:t>rate</a:t>
                      </a:r>
                      <a:r>
                        <a:rPr lang="es-ES" sz="1600" b="0" i="0" u="none" strike="noStrike" kern="0" baseline="0" dirty="0">
                          <a:solidFill>
                            <a:srgbClr val="000000"/>
                          </a:solidFill>
                          <a:latin typeface="Riviera Nights" panose="020B0504000000000000" pitchFamily="34" charset="0"/>
                        </a:rPr>
                        <a:t>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E2E2DB"/>
                    </a:solidFill>
                  </a:tcPr>
                </a:tc>
                <a:tc>
                  <a:txBody>
                    <a:bodyPr/>
                    <a:lstStyle/>
                    <a:p>
                      <a:pPr algn="ctr"/>
                      <a:r>
                        <a:rPr lang="es-ES" sz="1600" dirty="0">
                          <a:latin typeface="Riviera Nights" panose="020B0504000000000000" pitchFamily="34" charset="0"/>
                        </a:rPr>
                        <a:t>5.42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E2E2DB"/>
                    </a:solidFill>
                  </a:tcPr>
                </a:tc>
                <a:tc>
                  <a:txBody>
                    <a:bodyPr/>
                    <a:lstStyle/>
                    <a:p>
                      <a:pPr algn="ctr"/>
                      <a:r>
                        <a:rPr lang="es-ES" sz="1600" dirty="0">
                          <a:latin typeface="Riviera Nights" panose="020B0504000000000000" pitchFamily="34" charset="0"/>
                        </a:rPr>
                        <a:t>5.19</a:t>
                      </a:r>
                    </a:p>
                  </a:txBody>
                  <a:tcPr marL="0" marR="0" marT="0" marB="0" anchor="ctr">
                    <a:lnL>
                      <a:noFill/>
                    </a:lnL>
                    <a:lnR>
                      <a:noFill/>
                    </a:lnR>
                    <a:lnT>
                      <a:noFill/>
                    </a:lnT>
                    <a:lnB>
                      <a:noFill/>
                    </a:lnB>
                    <a:solidFill>
                      <a:srgbClr val="E2E2DB"/>
                    </a:solidFill>
                  </a:tcPr>
                </a:tc>
                <a:tc>
                  <a:txBody>
                    <a:bodyPr/>
                    <a:lstStyle/>
                    <a:p>
                      <a:pPr algn="ctr"/>
                      <a:r>
                        <a:rPr lang="es-ES" sz="1600" dirty="0">
                          <a:latin typeface="Riviera Nights" panose="020B0504000000000000" pitchFamily="34" charset="0"/>
                        </a:rPr>
                        <a:t>5.21</a:t>
                      </a:r>
                    </a:p>
                  </a:txBody>
                  <a:tcPr marL="0" marR="0" marT="0" marB="0" anchor="ctr">
                    <a:lnL>
                      <a:noFill/>
                    </a:lnL>
                    <a:lnR>
                      <a:noFill/>
                    </a:lnR>
                    <a:lnT>
                      <a:noFill/>
                    </a:lnT>
                    <a:lnB>
                      <a:noFill/>
                    </a:lnB>
                    <a:solidFill>
                      <a:srgbClr val="E2E2DB"/>
                    </a:solidFill>
                  </a:tcPr>
                </a:tc>
                <a:tc>
                  <a:txBody>
                    <a:bodyPr/>
                    <a:lstStyle/>
                    <a:p>
                      <a:pPr algn="ctr"/>
                      <a:r>
                        <a:rPr lang="es-ES" sz="1600" dirty="0">
                          <a:latin typeface="Riviera Nights" panose="020B0504000000000000" pitchFamily="34" charset="0"/>
                        </a:rPr>
                        <a:t>5.24</a:t>
                      </a:r>
                    </a:p>
                  </a:txBody>
                  <a:tcPr marL="0" marR="0" marT="0" marB="0" anchor="ctr">
                    <a:lnL>
                      <a:noFill/>
                    </a:lnL>
                    <a:lnR>
                      <a:noFill/>
                    </a:lnR>
                    <a:lnT>
                      <a:noFill/>
                    </a:lnT>
                    <a:lnB>
                      <a:noFill/>
                    </a:lnB>
                    <a:solidFill>
                      <a:srgbClr val="E2E2DB"/>
                    </a:solidFill>
                  </a:tcPr>
                </a:tc>
                <a:tc>
                  <a:txBody>
                    <a:bodyPr/>
                    <a:lstStyle/>
                    <a:p>
                      <a:pPr algn="ctr"/>
                      <a:r>
                        <a:rPr lang="es-ES" sz="1600" dirty="0">
                          <a:latin typeface="Riviera Nights" panose="020B0504000000000000" pitchFamily="34" charset="0"/>
                        </a:rPr>
                        <a:t>5.36</a:t>
                      </a:r>
                    </a:p>
                  </a:txBody>
                  <a:tcPr marL="0" marR="0" marT="0" marB="0" anchor="ctr">
                    <a:lnL>
                      <a:noFill/>
                    </a:lnL>
                    <a:lnR>
                      <a:noFill/>
                    </a:lnR>
                    <a:lnT>
                      <a:noFill/>
                    </a:lnT>
                    <a:lnB>
                      <a:noFill/>
                    </a:lnB>
                    <a:solidFill>
                      <a:srgbClr val="E2E2DB"/>
                    </a:solidFill>
                  </a:tcPr>
                </a:tc>
                <a:tc>
                  <a:txBody>
                    <a:bodyPr/>
                    <a:lstStyle/>
                    <a:p>
                      <a:pPr algn="ctr"/>
                      <a:r>
                        <a:rPr lang="es-ES" sz="1600" dirty="0">
                          <a:latin typeface="Riviera Nights" panose="020B0504000000000000" pitchFamily="34" charset="0"/>
                        </a:rPr>
                        <a:t>5.63</a:t>
                      </a:r>
                    </a:p>
                  </a:txBody>
                  <a:tcPr marL="0" marR="0" marT="0" marB="0" anchor="ctr">
                    <a:lnL>
                      <a:noFill/>
                    </a:lnL>
                    <a:lnR>
                      <a:noFill/>
                    </a:lnR>
                    <a:lnT>
                      <a:noFill/>
                    </a:lnT>
                    <a:lnB>
                      <a:noFill/>
                    </a:lnB>
                    <a:solidFill>
                      <a:srgbClr val="E2E2DB"/>
                    </a:solidFill>
                  </a:tcPr>
                </a:tc>
                <a:tc>
                  <a:txBody>
                    <a:bodyPr/>
                    <a:lstStyle/>
                    <a:p>
                      <a:pPr algn="ctr"/>
                      <a:r>
                        <a:rPr lang="es-ES" sz="1600" dirty="0">
                          <a:latin typeface="Riviera Nights" panose="020B0504000000000000" pitchFamily="34" charset="0"/>
                        </a:rPr>
                        <a:t>5.52</a:t>
                      </a:r>
                    </a:p>
                  </a:txBody>
                  <a:tcPr marL="0" marR="0" marT="0" marB="0" anchor="ctr">
                    <a:lnL>
                      <a:noFill/>
                    </a:lnL>
                    <a:lnR>
                      <a:noFill/>
                    </a:lnR>
                    <a:lnT>
                      <a:noFill/>
                    </a:lnT>
                    <a:lnB>
                      <a:noFill/>
                    </a:lnB>
                    <a:solidFill>
                      <a:srgbClr val="E2E2DB"/>
                    </a:solidFill>
                  </a:tcPr>
                </a:tc>
                <a:tc>
                  <a:txBody>
                    <a:bodyPr/>
                    <a:lstStyle/>
                    <a:p>
                      <a:pPr algn="ctr"/>
                      <a:r>
                        <a:rPr lang="es-ES" sz="1600" dirty="0">
                          <a:latin typeface="Riviera Nights" panose="020B0504000000000000" pitchFamily="34" charset="0"/>
                        </a:rPr>
                        <a:t>5.14</a:t>
                      </a:r>
                    </a:p>
                  </a:txBody>
                  <a:tcPr marL="0" marR="0" marT="0" marB="0" anchor="ctr">
                    <a:lnL>
                      <a:noFill/>
                    </a:lnL>
                    <a:lnR>
                      <a:noFill/>
                    </a:lnR>
                    <a:lnT>
                      <a:noFill/>
                    </a:lnT>
                    <a:lnB>
                      <a:noFill/>
                    </a:lnB>
                    <a:solidFill>
                      <a:srgbClr val="E2E2DB"/>
                    </a:solidFill>
                  </a:tcPr>
                </a:tc>
                <a:tc>
                  <a:txBody>
                    <a:bodyPr/>
                    <a:lstStyle/>
                    <a:p>
                      <a:pPr algn="ctr"/>
                      <a:r>
                        <a:rPr lang="es-ES" sz="1600" dirty="0">
                          <a:latin typeface="Riviera Nights" panose="020B0504000000000000" pitchFamily="34" charset="0"/>
                        </a:rPr>
                        <a:t>5.10</a:t>
                      </a:r>
                    </a:p>
                  </a:txBody>
                  <a:tcPr marL="0" marR="0" marT="0" marB="0" anchor="ctr">
                    <a:lnL>
                      <a:noFill/>
                    </a:lnL>
                    <a:lnR>
                      <a:noFill/>
                    </a:lnR>
                    <a:lnT>
                      <a:noFill/>
                    </a:lnT>
                    <a:lnB>
                      <a:noFill/>
                    </a:lnB>
                    <a:solidFill>
                      <a:srgbClr val="E2E2DB"/>
                    </a:solidFill>
                  </a:tcPr>
                </a:tc>
                <a:tc>
                  <a:txBody>
                    <a:bodyPr/>
                    <a:lstStyle/>
                    <a:p>
                      <a:pPr algn="ctr"/>
                      <a:r>
                        <a:rPr lang="es-ES" sz="1600" dirty="0">
                          <a:latin typeface="Riviera Nights" panose="020B0504000000000000" pitchFamily="34" charset="0"/>
                        </a:rPr>
                        <a:t>5.02</a:t>
                      </a:r>
                    </a:p>
                  </a:txBody>
                  <a:tcPr marL="0" marR="0" marT="0" marB="0" anchor="ctr">
                    <a:lnL>
                      <a:noFill/>
                    </a:lnL>
                    <a:lnR>
                      <a:noFill/>
                    </a:lnR>
                    <a:lnT>
                      <a:noFill/>
                    </a:lnT>
                    <a:lnB>
                      <a:noFill/>
                    </a:lnB>
                    <a:solidFill>
                      <a:srgbClr val="E2E2DB"/>
                    </a:solidFill>
                  </a:tcPr>
                </a:tc>
                <a:tc>
                  <a:txBody>
                    <a:bodyPr/>
                    <a:lstStyle/>
                    <a:p>
                      <a:pPr algn="ctr"/>
                      <a:r>
                        <a:rPr lang="es-ES" sz="1600" dirty="0">
                          <a:latin typeface="Riviera Nights" panose="020B0504000000000000" pitchFamily="34" charset="0"/>
                        </a:rPr>
                        <a:t>4.99</a:t>
                      </a:r>
                    </a:p>
                  </a:txBody>
                  <a:tcPr marL="0" marR="0" marT="0" marB="0" anchor="ctr">
                    <a:lnL>
                      <a:noFill/>
                    </a:lnL>
                    <a:lnR>
                      <a:noFill/>
                    </a:lnR>
                    <a:lnT>
                      <a:noFill/>
                    </a:lnT>
                    <a:lnB>
                      <a:noFill/>
                    </a:lnB>
                    <a:solidFill>
                      <a:srgbClr val="E2E2DB"/>
                    </a:solidFill>
                  </a:tcPr>
                </a:tc>
                <a:tc>
                  <a:txBody>
                    <a:bodyPr/>
                    <a:lstStyle/>
                    <a:p>
                      <a:pPr marL="0" marR="0" lvl="0" indent="0" algn="ctr" defTabSz="825500" eaLnBrk="1" fontAlgn="auto" latinLnBrk="0" hangingPunct="1">
                        <a:lnSpc>
                          <a:spcPct val="120000"/>
                        </a:lnSpc>
                        <a:spcBef>
                          <a:spcPts val="0"/>
                        </a:spcBef>
                        <a:spcAft>
                          <a:spcPts val="0"/>
                        </a:spcAft>
                        <a:buClrTx/>
                        <a:buSzTx/>
                        <a:buFontTx/>
                        <a:buNone/>
                        <a:tabLst/>
                        <a:defRPr/>
                      </a:pPr>
                      <a:r>
                        <a:rPr lang="es-ES" sz="1600" dirty="0">
                          <a:solidFill>
                            <a:schemeClr val="tx1"/>
                          </a:solidFill>
                          <a:latin typeface="Riviera Nights" panose="020B0504000000000000" pitchFamily="34" charset="0"/>
                        </a:rPr>
                        <a:t>N/A</a:t>
                      </a:r>
                    </a:p>
                  </a:txBody>
                  <a:tcPr marL="0" marR="0" marT="0" marB="0" anchor="ctr">
                    <a:lnL>
                      <a:noFill/>
                    </a:lnL>
                    <a:lnR>
                      <a:noFill/>
                    </a:lnR>
                    <a:lnT>
                      <a:noFill/>
                    </a:lnT>
                    <a:lnB>
                      <a:noFill/>
                    </a:lnB>
                    <a:solidFill>
                      <a:srgbClr val="E2E2DB"/>
                    </a:solidFill>
                  </a:tcPr>
                </a:tc>
                <a:extLst>
                  <a:ext uri="{0D108BD9-81ED-4DB2-BD59-A6C34878D82A}">
                    <a16:rowId xmlns:a16="http://schemas.microsoft.com/office/drawing/2014/main" val="10004"/>
                  </a:ext>
                </a:extLst>
              </a:tr>
            </a:tbl>
          </a:graphicData>
        </a:graphic>
      </p:graphicFrame>
      <p:graphicFrame>
        <p:nvGraphicFramePr>
          <p:cNvPr id="9" name="2 Gráfico">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368493175"/>
              </p:ext>
            </p:extLst>
          </p:nvPr>
        </p:nvGraphicFramePr>
        <p:xfrm>
          <a:off x="-3962400" y="2675729"/>
          <a:ext cx="36108640" cy="77404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12557154"/>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7</a:t>
            </a:fld>
            <a:endParaRPr/>
          </a:p>
        </p:txBody>
      </p:sp>
      <p:sp>
        <p:nvSpPr>
          <p:cNvPr id="297" name="Economía"/>
          <p:cNvSpPr txBox="1">
            <a:spLocks noGrp="1"/>
          </p:cNvSpPr>
          <p:nvPr>
            <p:ph type="body" idx="23"/>
          </p:nvPr>
        </p:nvSpPr>
        <p:spPr>
          <a:xfrm>
            <a:off x="7076661" y="857462"/>
            <a:ext cx="11589025" cy="1443985"/>
          </a:xfrm>
          <a:prstGeom prst="rect">
            <a:avLst/>
          </a:prstGeom>
        </p:spPr>
        <p:txBody>
          <a:bodyPr/>
          <a:lstStyle/>
          <a:p>
            <a:r>
              <a:rPr lang="es-CL" sz="4800" dirty="0">
                <a:solidFill>
                  <a:schemeClr val="tx1"/>
                </a:solidFill>
                <a:effectLst>
                  <a:outerShdw blurRad="38100" dist="38100" dir="2700000" algn="tl">
                    <a:srgbClr val="C0C0C0"/>
                  </a:outerShdw>
                </a:effectLst>
              </a:rPr>
              <a:t>Fiscal Balance</a:t>
            </a:r>
            <a:br>
              <a:rPr lang="es-CL" sz="4800" dirty="0">
                <a:solidFill>
                  <a:schemeClr val="tx1"/>
                </a:solidFill>
              </a:rPr>
            </a:br>
            <a:r>
              <a:rPr lang="en-GB" sz="3200" dirty="0">
                <a:solidFill>
                  <a:schemeClr val="tx1"/>
                </a:solidFill>
              </a:rPr>
              <a:t>(% </a:t>
            </a:r>
            <a:r>
              <a:rPr lang="en-GB" dirty="0">
                <a:solidFill>
                  <a:schemeClr val="tx1"/>
                </a:solidFill>
              </a:rPr>
              <a:t>of GDP</a:t>
            </a:r>
            <a:r>
              <a:rPr lang="es-CL" sz="3200" dirty="0">
                <a:solidFill>
                  <a:schemeClr val="tx1"/>
                </a:solidFill>
              </a:rPr>
              <a:t>)</a:t>
            </a:r>
            <a:endParaRPr lang="es-CL" sz="3600" dirty="0">
              <a:solidFill>
                <a:schemeClr val="tx1"/>
              </a:solidFill>
            </a:endParaRPr>
          </a:p>
        </p:txBody>
      </p:sp>
      <p:sp>
        <p:nvSpPr>
          <p:cNvPr id="298" name="Un Vistazo de Chile"/>
          <p:cNvSpPr txBox="1">
            <a:spLocks noGrp="1"/>
          </p:cNvSpPr>
          <p:nvPr>
            <p:ph type="body" idx="24"/>
          </p:nvPr>
        </p:nvSpPr>
        <p:spPr>
          <a:prstGeom prst="rect">
            <a:avLst/>
          </a:prstGeom>
        </p:spPr>
        <p:txBody>
          <a:bodyPr/>
          <a:lstStyle/>
          <a:p>
            <a:r>
              <a:rPr lang="es-CL" dirty="0" err="1"/>
              <a:t>Current</a:t>
            </a:r>
            <a:r>
              <a:rPr lang="es-CL" dirty="0"/>
              <a:t> </a:t>
            </a:r>
            <a:r>
              <a:rPr lang="es-CL" dirty="0" err="1"/>
              <a:t>Economy</a:t>
            </a:r>
            <a:endParaRPr dirty="0"/>
          </a:p>
        </p:txBody>
      </p:sp>
      <p:sp>
        <p:nvSpPr>
          <p:cNvPr id="299"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7" name="5 Tabla">
            <a:extLst>
              <a:ext uri="{FF2B5EF4-FFF2-40B4-BE49-F238E27FC236}">
                <a16:creationId xmlns:a16="http://schemas.microsoft.com/office/drawing/2014/main" id="{3B3E950D-106C-DA5E-FF17-BCBC378913B8}"/>
              </a:ext>
            </a:extLst>
          </p:cNvPr>
          <p:cNvGraphicFramePr>
            <a:graphicFrameLocks noGrp="1"/>
          </p:cNvGraphicFramePr>
          <p:nvPr>
            <p:extLst>
              <p:ext uri="{D42A27DB-BD31-4B8C-83A1-F6EECF244321}">
                <p14:modId xmlns:p14="http://schemas.microsoft.com/office/powerpoint/2010/main" val="3175775960"/>
              </p:ext>
            </p:extLst>
          </p:nvPr>
        </p:nvGraphicFramePr>
        <p:xfrm>
          <a:off x="4274016" y="10949807"/>
          <a:ext cx="16772950" cy="1213973"/>
        </p:xfrm>
        <a:graphic>
          <a:graphicData uri="http://schemas.openxmlformats.org/drawingml/2006/table">
            <a:tbl>
              <a:tblPr>
                <a:effectLst>
                  <a:outerShdw blurRad="50800" dist="38100" dir="2700000" algn="tl" rotWithShape="0">
                    <a:prstClr val="black">
                      <a:alpha val="40000"/>
                    </a:prstClr>
                  </a:outerShdw>
                </a:effectLst>
              </a:tblPr>
              <a:tblGrid>
                <a:gridCol w="1677295">
                  <a:extLst>
                    <a:ext uri="{9D8B030D-6E8A-4147-A177-3AD203B41FA5}">
                      <a16:colId xmlns:a16="http://schemas.microsoft.com/office/drawing/2014/main" val="20009"/>
                    </a:ext>
                  </a:extLst>
                </a:gridCol>
                <a:gridCol w="1677295">
                  <a:extLst>
                    <a:ext uri="{9D8B030D-6E8A-4147-A177-3AD203B41FA5}">
                      <a16:colId xmlns:a16="http://schemas.microsoft.com/office/drawing/2014/main" val="3541998583"/>
                    </a:ext>
                  </a:extLst>
                </a:gridCol>
                <a:gridCol w="1677295">
                  <a:extLst>
                    <a:ext uri="{9D8B030D-6E8A-4147-A177-3AD203B41FA5}">
                      <a16:colId xmlns:a16="http://schemas.microsoft.com/office/drawing/2014/main" val="20010"/>
                    </a:ext>
                  </a:extLst>
                </a:gridCol>
                <a:gridCol w="1677295">
                  <a:extLst>
                    <a:ext uri="{9D8B030D-6E8A-4147-A177-3AD203B41FA5}">
                      <a16:colId xmlns:a16="http://schemas.microsoft.com/office/drawing/2014/main" val="1896687406"/>
                    </a:ext>
                  </a:extLst>
                </a:gridCol>
                <a:gridCol w="1677295">
                  <a:extLst>
                    <a:ext uri="{9D8B030D-6E8A-4147-A177-3AD203B41FA5}">
                      <a16:colId xmlns:a16="http://schemas.microsoft.com/office/drawing/2014/main" val="511964684"/>
                    </a:ext>
                  </a:extLst>
                </a:gridCol>
                <a:gridCol w="1677295">
                  <a:extLst>
                    <a:ext uri="{9D8B030D-6E8A-4147-A177-3AD203B41FA5}">
                      <a16:colId xmlns:a16="http://schemas.microsoft.com/office/drawing/2014/main" val="3433438047"/>
                    </a:ext>
                  </a:extLst>
                </a:gridCol>
                <a:gridCol w="1677295">
                  <a:extLst>
                    <a:ext uri="{9D8B030D-6E8A-4147-A177-3AD203B41FA5}">
                      <a16:colId xmlns:a16="http://schemas.microsoft.com/office/drawing/2014/main" val="2089858818"/>
                    </a:ext>
                  </a:extLst>
                </a:gridCol>
                <a:gridCol w="1677295">
                  <a:extLst>
                    <a:ext uri="{9D8B030D-6E8A-4147-A177-3AD203B41FA5}">
                      <a16:colId xmlns:a16="http://schemas.microsoft.com/office/drawing/2014/main" val="2294935101"/>
                    </a:ext>
                  </a:extLst>
                </a:gridCol>
                <a:gridCol w="1677295">
                  <a:extLst>
                    <a:ext uri="{9D8B030D-6E8A-4147-A177-3AD203B41FA5}">
                      <a16:colId xmlns:a16="http://schemas.microsoft.com/office/drawing/2014/main" val="4067292699"/>
                    </a:ext>
                  </a:extLst>
                </a:gridCol>
                <a:gridCol w="1677295">
                  <a:extLst>
                    <a:ext uri="{9D8B030D-6E8A-4147-A177-3AD203B41FA5}">
                      <a16:colId xmlns:a16="http://schemas.microsoft.com/office/drawing/2014/main" val="1122706043"/>
                    </a:ext>
                  </a:extLst>
                </a:gridCol>
              </a:tblGrid>
              <a:tr h="668452">
                <a:tc>
                  <a:txBody>
                    <a:bodyPr/>
                    <a:lstStyle/>
                    <a:p>
                      <a:pPr algn="ctr" rtl="0" fontAlgn="t"/>
                      <a:r>
                        <a:rPr lang="es-CL" sz="1600" b="1" i="0" u="none" strike="noStrike" baseline="0" dirty="0">
                          <a:solidFill>
                            <a:srgbClr val="000000"/>
                          </a:solidFill>
                          <a:latin typeface="Riviera Nights" panose="020B0504000000000000" pitchFamily="34" charset="0"/>
                        </a:rPr>
                        <a:t>2016 </a:t>
                      </a:r>
                      <a:endParaRPr lang="es-ES" sz="1600" b="1" i="0" u="none" strike="noStrike" baseline="0" dirty="0">
                        <a:solidFill>
                          <a:srgbClr val="000000"/>
                        </a:solidFill>
                        <a:latin typeface="Riviera Nights" panose="020B0504000000000000" pitchFamily="34" charset="0"/>
                      </a:endParaRP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2017</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2018</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2019</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2020</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2021</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2022</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2023</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2024</a:t>
                      </a:r>
                    </a:p>
                  </a:txBody>
                  <a:tcPr marL="0" marR="0" marT="0" marB="0">
                    <a:lnL>
                      <a:noFill/>
                    </a:lnL>
                    <a:lnR>
                      <a:noFill/>
                    </a:lnR>
                    <a:lnT>
                      <a:noFill/>
                    </a:lnT>
                    <a:lnB>
                      <a:noFill/>
                    </a:lnB>
                    <a:solidFill>
                      <a:srgbClr val="C1B69C"/>
                    </a:solidFill>
                  </a:tcPr>
                </a:tc>
                <a:tc>
                  <a:txBody>
                    <a:bodyPr/>
                    <a:lstStyle/>
                    <a:p>
                      <a:pPr algn="ctr" rtl="0" fontAlgn="t"/>
                      <a:r>
                        <a:rPr lang="es-ES" sz="1600" b="1" i="0" u="none" strike="noStrike" baseline="0" dirty="0">
                          <a:solidFill>
                            <a:srgbClr val="000000"/>
                          </a:solidFill>
                          <a:latin typeface="Riviera Nights" panose="020B0504000000000000" pitchFamily="34" charset="0"/>
                        </a:rPr>
                        <a:t>2025</a:t>
                      </a:r>
                    </a:p>
                  </a:txBody>
                  <a:tcPr marL="0" marR="0" marT="0" marB="0">
                    <a:lnL>
                      <a:noFill/>
                    </a:lnL>
                    <a:lnR>
                      <a:noFill/>
                    </a:lnR>
                    <a:lnT>
                      <a:noFill/>
                    </a:lnT>
                    <a:lnB>
                      <a:noFill/>
                    </a:lnB>
                    <a:solidFill>
                      <a:srgbClr val="C1B69C"/>
                    </a:solidFill>
                  </a:tcPr>
                </a:tc>
                <a:extLst>
                  <a:ext uri="{0D108BD9-81ED-4DB2-BD59-A6C34878D82A}">
                    <a16:rowId xmlns:a16="http://schemas.microsoft.com/office/drawing/2014/main" val="10000"/>
                  </a:ext>
                </a:extLst>
              </a:tr>
              <a:tr h="545521">
                <a:tc>
                  <a:txBody>
                    <a:bodyPr/>
                    <a:lstStyle/>
                    <a:p>
                      <a:pPr algn="ctr" rtl="0" fontAlgn="t"/>
                      <a:r>
                        <a:rPr lang="es-CL" sz="1600" b="0" i="0" u="none" strike="noStrike" baseline="0" dirty="0">
                          <a:solidFill>
                            <a:schemeClr val="bg1"/>
                          </a:solidFill>
                          <a:latin typeface="Riviera Nights" panose="020B0504000000000000" pitchFamily="34" charset="0"/>
                        </a:rPr>
                        <a:t>-2.7</a:t>
                      </a:r>
                      <a:endParaRPr lang="es-ES" sz="1600" b="0" i="0" u="none" strike="noStrike" baseline="0" dirty="0">
                        <a:solidFill>
                          <a:schemeClr val="bg1"/>
                        </a:solidFill>
                        <a:latin typeface="Riviera Nights" panose="020B0504000000000000" pitchFamily="34" charset="0"/>
                      </a:endParaRP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-2.8</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-1.6</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-2.8</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-7.3</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-7.7</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1.1</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-2.4</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-2.8</a:t>
                      </a:r>
                    </a:p>
                  </a:txBody>
                  <a:tcPr marL="0" marR="0" marT="0" marB="0">
                    <a:lnL>
                      <a:noFill/>
                    </a:lnL>
                    <a:lnR>
                      <a:noFill/>
                    </a:lnR>
                    <a:lnT>
                      <a:noFill/>
                    </a:lnT>
                    <a:lnB>
                      <a:noFill/>
                    </a:lnB>
                    <a:solidFill>
                      <a:srgbClr val="0071CE"/>
                    </a:solidFill>
                  </a:tcPr>
                </a:tc>
                <a:tc>
                  <a:txBody>
                    <a:bodyPr/>
                    <a:lstStyle/>
                    <a:p>
                      <a:pPr algn="ctr" rtl="0" fontAlgn="t"/>
                      <a:r>
                        <a:rPr lang="es-ES" sz="1600" b="0" i="0" u="none" strike="noStrike" baseline="0" dirty="0">
                          <a:solidFill>
                            <a:schemeClr val="bg1"/>
                          </a:solidFill>
                          <a:latin typeface="Riviera Nights" panose="020B0504000000000000" pitchFamily="34" charset="0"/>
                        </a:rPr>
                        <a:t>-1.5</a:t>
                      </a:r>
                    </a:p>
                  </a:txBody>
                  <a:tcPr marL="0" marR="0" marT="0" marB="0">
                    <a:lnL>
                      <a:noFill/>
                    </a:lnL>
                    <a:lnR>
                      <a:noFill/>
                    </a:lnR>
                    <a:lnT>
                      <a:noFill/>
                    </a:lnT>
                    <a:lnB>
                      <a:noFill/>
                    </a:lnB>
                    <a:solidFill>
                      <a:srgbClr val="0071CE"/>
                    </a:solidFill>
                  </a:tcPr>
                </a:tc>
                <a:extLst>
                  <a:ext uri="{0D108BD9-81ED-4DB2-BD59-A6C34878D82A}">
                    <a16:rowId xmlns:a16="http://schemas.microsoft.com/office/drawing/2014/main" val="10001"/>
                  </a:ext>
                </a:extLst>
              </a:tr>
            </a:tbl>
          </a:graphicData>
        </a:graphic>
      </p:graphicFrame>
      <p:sp>
        <p:nvSpPr>
          <p:cNvPr id="9" name="Text Box 156">
            <a:extLst>
              <a:ext uri="{FF2B5EF4-FFF2-40B4-BE49-F238E27FC236}">
                <a16:creationId xmlns:a16="http://schemas.microsoft.com/office/drawing/2014/main" id="{EEB70D74-40D3-8B8A-2EA4-E35C8CB5C479}"/>
              </a:ext>
            </a:extLst>
          </p:cNvPr>
          <p:cNvSpPr txBox="1">
            <a:spLocks noChangeArrowheads="1"/>
          </p:cNvSpPr>
          <p:nvPr/>
        </p:nvSpPr>
        <p:spPr bwMode="auto">
          <a:xfrm>
            <a:off x="9095916" y="12282185"/>
            <a:ext cx="6192167" cy="784830"/>
          </a:xfrm>
          <a:prstGeom prst="rect">
            <a:avLst/>
          </a:prstGeom>
          <a:noFill/>
          <a:ln w="9525">
            <a:noFill/>
            <a:miter lim="800000"/>
            <a:headEnd/>
            <a:tailEnd/>
          </a:ln>
          <a:effectLst/>
        </p:spPr>
        <p:txBody>
          <a:bodyPr wrap="square">
            <a:spAutoFit/>
          </a:bodyPr>
          <a:lstStyle/>
          <a:p>
            <a:pPr>
              <a:spcBef>
                <a:spcPct val="50000"/>
              </a:spcBef>
            </a:pPr>
            <a:r>
              <a:rPr lang="en-GB" sz="1800" b="1" dirty="0">
                <a:solidFill>
                  <a:schemeClr val="tx1"/>
                </a:solidFill>
                <a:latin typeface="Kingfisher Display" panose="02000503080000020003" pitchFamily="50" charset="0"/>
              </a:rPr>
              <a:t>* </a:t>
            </a:r>
            <a:r>
              <a:rPr lang="en-GB" sz="1800" dirty="0">
                <a:solidFill>
                  <a:schemeClr val="tx1"/>
                </a:solidFill>
                <a:latin typeface="Kingfisher Display" panose="02000503080000020003" pitchFamily="50" charset="0"/>
              </a:rPr>
              <a:t>Estimated by Ministry of Finance. July 2025.</a:t>
            </a:r>
          </a:p>
          <a:p>
            <a:pPr>
              <a:spcBef>
                <a:spcPct val="50000"/>
              </a:spcBef>
            </a:pPr>
            <a:r>
              <a:rPr lang="en-GB" sz="1800" b="1" dirty="0">
                <a:solidFill>
                  <a:schemeClr val="tx1"/>
                </a:solidFill>
                <a:latin typeface="Kingfisher Display" panose="02000503080000020003" pitchFamily="50" charset="0"/>
              </a:rPr>
              <a:t>Source: </a:t>
            </a:r>
            <a:r>
              <a:rPr lang="en-GB" sz="1800" dirty="0">
                <a:solidFill>
                  <a:schemeClr val="tx1"/>
                </a:solidFill>
                <a:latin typeface="Kingfisher Display" panose="02000503080000020003" pitchFamily="50" charset="0"/>
              </a:rPr>
              <a:t>Ministry of Finance.</a:t>
            </a:r>
          </a:p>
        </p:txBody>
      </p:sp>
      <p:graphicFrame>
        <p:nvGraphicFramePr>
          <p:cNvPr id="10" name="1 Gráfico">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715136303"/>
              </p:ext>
            </p:extLst>
          </p:nvPr>
        </p:nvGraphicFramePr>
        <p:xfrm>
          <a:off x="3070860" y="2519288"/>
          <a:ext cx="18720000" cy="81280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396795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uente: Banco Central de Chile…"/>
          <p:cNvSpPr txBox="1">
            <a:spLocks noGrp="1"/>
          </p:cNvSpPr>
          <p:nvPr>
            <p:ph type="body" idx="21"/>
          </p:nvPr>
        </p:nvSpPr>
        <p:spPr>
          <a:xfrm>
            <a:off x="8641746" y="12660414"/>
            <a:ext cx="7100508" cy="313612"/>
          </a:xfrm>
          <a:prstGeom prst="rect">
            <a:avLst/>
          </a:prstGeom>
        </p:spPr>
        <p:txBody>
          <a:bodyPr/>
          <a:lstStyle/>
          <a:p>
            <a:r>
              <a:rPr lang="es-CL" dirty="0" err="1"/>
              <a:t>Source</a:t>
            </a:r>
            <a:r>
              <a:rPr lang="es-CL" dirty="0"/>
              <a:t>: Santiago Stock Exchange.</a:t>
            </a:r>
            <a:endParaRPr dirty="0"/>
          </a:p>
        </p:txBody>
      </p:sp>
      <p:sp>
        <p:nvSpPr>
          <p:cNvPr id="29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p>
            <a:fld id="{86CB4B4D-7CA3-9044-876B-883B54F8677D}" type="slidenum">
              <a:rPr/>
              <a:t>8</a:t>
            </a:fld>
            <a:endParaRPr/>
          </a:p>
        </p:txBody>
      </p:sp>
      <p:sp>
        <p:nvSpPr>
          <p:cNvPr id="297" name="Economía"/>
          <p:cNvSpPr txBox="1">
            <a:spLocks noGrp="1"/>
          </p:cNvSpPr>
          <p:nvPr>
            <p:ph type="body" idx="23"/>
          </p:nvPr>
        </p:nvSpPr>
        <p:spPr>
          <a:xfrm>
            <a:off x="7076661" y="857462"/>
            <a:ext cx="11589025" cy="836383"/>
          </a:xfrm>
          <a:prstGeom prst="rect">
            <a:avLst/>
          </a:prstGeom>
        </p:spPr>
        <p:txBody>
          <a:bodyPr/>
          <a:lstStyle/>
          <a:p>
            <a:r>
              <a:rPr lang="es-CL" sz="4800" kern="0" dirty="0">
                <a:solidFill>
                  <a:schemeClr val="tx1"/>
                </a:solidFill>
                <a:effectLst>
                  <a:outerShdw blurRad="38100" dist="38100" dir="2700000" algn="tl">
                    <a:srgbClr val="C0C0C0"/>
                  </a:outerShdw>
                </a:effectLst>
              </a:rPr>
              <a:t>Selective Share Price </a:t>
            </a:r>
            <a:r>
              <a:rPr lang="es-CL" sz="4800" kern="0" dirty="0" err="1">
                <a:solidFill>
                  <a:schemeClr val="tx1"/>
                </a:solidFill>
                <a:effectLst>
                  <a:outerShdw blurRad="38100" dist="38100" dir="2700000" algn="tl">
                    <a:srgbClr val="C0C0C0"/>
                  </a:outerShdw>
                </a:effectLst>
              </a:rPr>
              <a:t>Index</a:t>
            </a:r>
            <a:r>
              <a:rPr lang="es-CL" sz="4800" kern="0" dirty="0">
                <a:solidFill>
                  <a:schemeClr val="tx1"/>
                </a:solidFill>
                <a:effectLst>
                  <a:outerShdw blurRad="38100" dist="38100" dir="2700000" algn="tl">
                    <a:srgbClr val="C0C0C0"/>
                  </a:outerShdw>
                </a:effectLst>
              </a:rPr>
              <a:t> </a:t>
            </a:r>
            <a:r>
              <a:rPr lang="es-CL" sz="3200" kern="0" dirty="0">
                <a:solidFill>
                  <a:schemeClr val="tx1"/>
                </a:solidFill>
                <a:effectLst>
                  <a:outerShdw blurRad="38100" dist="38100" dir="2700000" algn="tl">
                    <a:srgbClr val="C0C0C0"/>
                  </a:outerShdw>
                </a:effectLst>
              </a:rPr>
              <a:t>(IPSA) (%)</a:t>
            </a:r>
            <a:endParaRPr lang="es-CL" sz="3600" dirty="0">
              <a:solidFill>
                <a:schemeClr val="tx1"/>
              </a:solidFill>
            </a:endParaRPr>
          </a:p>
        </p:txBody>
      </p:sp>
      <p:sp>
        <p:nvSpPr>
          <p:cNvPr id="298" name="Un Vistazo de Chile"/>
          <p:cNvSpPr txBox="1">
            <a:spLocks noGrp="1"/>
          </p:cNvSpPr>
          <p:nvPr>
            <p:ph type="body" idx="24"/>
          </p:nvPr>
        </p:nvSpPr>
        <p:spPr>
          <a:prstGeom prst="rect">
            <a:avLst/>
          </a:prstGeom>
        </p:spPr>
        <p:txBody>
          <a:bodyPr/>
          <a:lstStyle/>
          <a:p>
            <a:r>
              <a:rPr lang="es-CL" dirty="0" err="1"/>
              <a:t>Current</a:t>
            </a:r>
            <a:r>
              <a:rPr lang="es-CL" dirty="0"/>
              <a:t> </a:t>
            </a:r>
            <a:r>
              <a:rPr lang="es-CL" dirty="0" err="1"/>
              <a:t>Economy</a:t>
            </a:r>
            <a:endParaRPr dirty="0"/>
          </a:p>
        </p:txBody>
      </p:sp>
      <p:sp>
        <p:nvSpPr>
          <p:cNvPr id="299" name="A Creative Agency for…"/>
          <p:cNvSpPr txBox="1"/>
          <p:nvPr/>
        </p:nvSpPr>
        <p:spPr>
          <a:xfrm>
            <a:off x="28037823" y="867417"/>
            <a:ext cx="5799315" cy="1548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8" name="7 Tabla">
            <a:extLst>
              <a:ext uri="{FF2B5EF4-FFF2-40B4-BE49-F238E27FC236}">
                <a16:creationId xmlns:a16="http://schemas.microsoft.com/office/drawing/2014/main" id="{A0F45223-FC80-4F4C-18BC-5D043AE1A745}"/>
              </a:ext>
            </a:extLst>
          </p:cNvPr>
          <p:cNvGraphicFramePr>
            <a:graphicFrameLocks noGrp="1"/>
          </p:cNvGraphicFramePr>
          <p:nvPr>
            <p:extLst>
              <p:ext uri="{D42A27DB-BD31-4B8C-83A1-F6EECF244321}">
                <p14:modId xmlns:p14="http://schemas.microsoft.com/office/powerpoint/2010/main" val="1972455081"/>
              </p:ext>
            </p:extLst>
          </p:nvPr>
        </p:nvGraphicFramePr>
        <p:xfrm>
          <a:off x="362513" y="10862063"/>
          <a:ext cx="22164980" cy="1786587"/>
        </p:xfrm>
        <a:graphic>
          <a:graphicData uri="http://schemas.openxmlformats.org/drawingml/2006/table">
            <a:tbl>
              <a:tblPr>
                <a:effectLst>
                  <a:outerShdw blurRad="50800" dist="38100" dir="2700000" algn="tl" rotWithShape="0">
                    <a:prstClr val="black">
                      <a:alpha val="40000"/>
                    </a:prstClr>
                  </a:outerShdw>
                </a:effectLst>
              </a:tblPr>
              <a:tblGrid>
                <a:gridCol w="4281116">
                  <a:extLst>
                    <a:ext uri="{9D8B030D-6E8A-4147-A177-3AD203B41FA5}">
                      <a16:colId xmlns:a16="http://schemas.microsoft.com/office/drawing/2014/main" val="20000"/>
                    </a:ext>
                  </a:extLst>
                </a:gridCol>
                <a:gridCol w="1490322">
                  <a:extLst>
                    <a:ext uri="{9D8B030D-6E8A-4147-A177-3AD203B41FA5}">
                      <a16:colId xmlns:a16="http://schemas.microsoft.com/office/drawing/2014/main" val="4095365918"/>
                    </a:ext>
                  </a:extLst>
                </a:gridCol>
                <a:gridCol w="1490322">
                  <a:extLst>
                    <a:ext uri="{9D8B030D-6E8A-4147-A177-3AD203B41FA5}">
                      <a16:colId xmlns:a16="http://schemas.microsoft.com/office/drawing/2014/main" val="275495624"/>
                    </a:ext>
                  </a:extLst>
                </a:gridCol>
                <a:gridCol w="1490322">
                  <a:extLst>
                    <a:ext uri="{9D8B030D-6E8A-4147-A177-3AD203B41FA5}">
                      <a16:colId xmlns:a16="http://schemas.microsoft.com/office/drawing/2014/main" val="1108737775"/>
                    </a:ext>
                  </a:extLst>
                </a:gridCol>
                <a:gridCol w="1490322">
                  <a:extLst>
                    <a:ext uri="{9D8B030D-6E8A-4147-A177-3AD203B41FA5}">
                      <a16:colId xmlns:a16="http://schemas.microsoft.com/office/drawing/2014/main" val="2476868422"/>
                    </a:ext>
                  </a:extLst>
                </a:gridCol>
                <a:gridCol w="1490322">
                  <a:extLst>
                    <a:ext uri="{9D8B030D-6E8A-4147-A177-3AD203B41FA5}">
                      <a16:colId xmlns:a16="http://schemas.microsoft.com/office/drawing/2014/main" val="3837193714"/>
                    </a:ext>
                  </a:extLst>
                </a:gridCol>
                <a:gridCol w="1490322">
                  <a:extLst>
                    <a:ext uri="{9D8B030D-6E8A-4147-A177-3AD203B41FA5}">
                      <a16:colId xmlns:a16="http://schemas.microsoft.com/office/drawing/2014/main" val="4040967340"/>
                    </a:ext>
                  </a:extLst>
                </a:gridCol>
                <a:gridCol w="1490322">
                  <a:extLst>
                    <a:ext uri="{9D8B030D-6E8A-4147-A177-3AD203B41FA5}">
                      <a16:colId xmlns:a16="http://schemas.microsoft.com/office/drawing/2014/main" val="2883240639"/>
                    </a:ext>
                  </a:extLst>
                </a:gridCol>
                <a:gridCol w="1490322">
                  <a:extLst>
                    <a:ext uri="{9D8B030D-6E8A-4147-A177-3AD203B41FA5}">
                      <a16:colId xmlns:a16="http://schemas.microsoft.com/office/drawing/2014/main" val="964628930"/>
                    </a:ext>
                  </a:extLst>
                </a:gridCol>
                <a:gridCol w="1490322">
                  <a:extLst>
                    <a:ext uri="{9D8B030D-6E8A-4147-A177-3AD203B41FA5}">
                      <a16:colId xmlns:a16="http://schemas.microsoft.com/office/drawing/2014/main" val="2332659916"/>
                    </a:ext>
                  </a:extLst>
                </a:gridCol>
                <a:gridCol w="1490322">
                  <a:extLst>
                    <a:ext uri="{9D8B030D-6E8A-4147-A177-3AD203B41FA5}">
                      <a16:colId xmlns:a16="http://schemas.microsoft.com/office/drawing/2014/main" val="532234458"/>
                    </a:ext>
                  </a:extLst>
                </a:gridCol>
                <a:gridCol w="1490322">
                  <a:extLst>
                    <a:ext uri="{9D8B030D-6E8A-4147-A177-3AD203B41FA5}">
                      <a16:colId xmlns:a16="http://schemas.microsoft.com/office/drawing/2014/main" val="2845166826"/>
                    </a:ext>
                  </a:extLst>
                </a:gridCol>
                <a:gridCol w="1490322">
                  <a:extLst>
                    <a:ext uri="{9D8B030D-6E8A-4147-A177-3AD203B41FA5}">
                      <a16:colId xmlns:a16="http://schemas.microsoft.com/office/drawing/2014/main" val="3520972919"/>
                    </a:ext>
                  </a:extLst>
                </a:gridCol>
              </a:tblGrid>
              <a:tr h="336843">
                <a:tc>
                  <a:txBody>
                    <a:bodyPr/>
                    <a:lstStyle/>
                    <a:p>
                      <a:pPr algn="ctr" rtl="0" fontAlgn="t"/>
                      <a:endParaRPr lang="es-ES" sz="1400" b="1" i="0" u="none" strike="noStrike" dirty="0">
                        <a:solidFill>
                          <a:srgbClr val="000000"/>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C1B69C"/>
                    </a:solidFill>
                  </a:tcPr>
                </a:tc>
                <a:tc gridSpan="5">
                  <a:txBody>
                    <a:bodyPr/>
                    <a:lstStyle/>
                    <a:p>
                      <a:pPr algn="ctr" rtl="0" fontAlgn="t"/>
                      <a:r>
                        <a:rPr lang="es-ES" sz="1600" b="1" i="0" u="none" strike="noStrike" dirty="0">
                          <a:solidFill>
                            <a:schemeClr val="tx1"/>
                          </a:solidFill>
                          <a:latin typeface="Riviera Nights" panose="020B0504000000000000" pitchFamily="34" charset="0"/>
                        </a:rPr>
                        <a:t>2024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C1B69C"/>
                    </a:solidFill>
                  </a:tcPr>
                </a:tc>
                <a:tc hMerge="1">
                  <a:txBody>
                    <a:bodyPr/>
                    <a:lstStyle/>
                    <a:p>
                      <a:pPr algn="ctr" rtl="0" fontAlgn="t"/>
                      <a:endParaRPr lang="es-ES" sz="1600" b="1" i="0" u="none" strike="noStrike"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rtl="0" fontAlgn="t"/>
                      <a:endParaRPr lang="es-ES" sz="1600" b="1" i="0" u="none" strike="noStrike" dirty="0">
                        <a:solidFill>
                          <a:schemeClr val="tx1"/>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rtl="0" fontAlgn="t"/>
                      <a:endParaRPr lang="es-ES" sz="1600" b="1" i="0" u="none" strike="noStrike" dirty="0">
                        <a:solidFill>
                          <a:schemeClr val="tx1"/>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rtl="0" fontAlgn="t"/>
                      <a:endParaRPr lang="es-ES" sz="1600" b="1" i="0" u="none" strike="noStrike"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gridSpan="7">
                  <a:txBody>
                    <a:bodyPr/>
                    <a:lstStyle/>
                    <a:p>
                      <a:pPr algn="ctr" rtl="0" fontAlgn="t"/>
                      <a:r>
                        <a:rPr lang="es-ES" sz="1600" b="1" i="0" u="none" strike="noStrike" dirty="0">
                          <a:solidFill>
                            <a:schemeClr val="tx1"/>
                          </a:solidFill>
                          <a:latin typeface="Riviera Nights" panose="020B0504000000000000" pitchFamily="34" charset="0"/>
                        </a:rPr>
                        <a:t>2025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rtl="0" fontAlgn="t"/>
                      <a:endParaRPr lang="es-ES" sz="1600" b="1" i="0" u="none" strike="noStrike"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rtl="0" fontAlgn="t"/>
                      <a:endParaRPr lang="es-ES" sz="1600" b="1" i="0" u="none" strike="noStrike"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rtl="0" fontAlgn="t"/>
                      <a:endParaRPr lang="es-ES" sz="1600" b="1" i="0" u="none" strike="noStrike" dirty="0">
                        <a:solidFill>
                          <a:schemeClr val="tx1"/>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rtl="0" fontAlgn="t"/>
                      <a:endParaRPr lang="es-ES" sz="1600" b="1" i="0" u="none" strike="noStrike"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rtl="0" fontAlgn="t"/>
                      <a:endParaRPr lang="es-ES" sz="1600" b="1" i="0" u="none" strike="noStrike"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rtl="0" fontAlgn="t"/>
                      <a:endParaRPr lang="es-ES" sz="1600" b="1" i="0" u="none" strike="noStrike"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extLst>
                  <a:ext uri="{0D108BD9-81ED-4DB2-BD59-A6C34878D82A}">
                    <a16:rowId xmlns:a16="http://schemas.microsoft.com/office/drawing/2014/main" val="10000"/>
                  </a:ext>
                </a:extLst>
              </a:tr>
              <a:tr h="336843">
                <a:tc>
                  <a:txBody>
                    <a:bodyPr/>
                    <a:lstStyle/>
                    <a:p>
                      <a:pPr algn="ctr" fontAlgn="t"/>
                      <a:endParaRPr lang="es-ES" sz="1400" b="0" i="0" u="none" strike="noStrike" dirty="0">
                        <a:solidFill>
                          <a:srgbClr val="000000"/>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Aug</a:t>
                      </a:r>
                      <a:endParaRPr lang="es-ES" sz="1600" b="1" dirty="0">
                        <a:solidFill>
                          <a:schemeClr val="tx1"/>
                        </a:solidFill>
                        <a:latin typeface="Riviera Nights Light" panose="020B03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Sep</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Oct</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Nov</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Dec</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Jan</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Feb</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Mar</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Apr</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May</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Jun</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Jul</a:t>
                      </a:r>
                    </a:p>
                  </a:txBody>
                  <a:tcPr marL="0" marR="0" marT="0" marB="0" anchor="ctr">
                    <a:lnL>
                      <a:noFill/>
                    </a:lnL>
                    <a:lnR>
                      <a:noFill/>
                    </a:lnR>
                    <a:lnT>
                      <a:noFill/>
                    </a:lnT>
                    <a:lnB>
                      <a:noFill/>
                    </a:lnB>
                    <a:solidFill>
                      <a:srgbClr val="C1B69C"/>
                    </a:solidFill>
                  </a:tcPr>
                </a:tc>
                <a:extLst>
                  <a:ext uri="{0D108BD9-81ED-4DB2-BD59-A6C34878D82A}">
                    <a16:rowId xmlns:a16="http://schemas.microsoft.com/office/drawing/2014/main" val="10001"/>
                  </a:ext>
                </a:extLst>
              </a:tr>
              <a:tr h="537911">
                <a:tc>
                  <a:txBody>
                    <a:bodyPr/>
                    <a:lstStyle/>
                    <a:p>
                      <a:pPr algn="ctr" rtl="0" fontAlgn="t"/>
                      <a:r>
                        <a:rPr lang="es-ES" sz="1400" b="0" i="0" u="none" strike="noStrike" baseline="0" dirty="0" err="1">
                          <a:solidFill>
                            <a:schemeClr val="bg1"/>
                          </a:solidFill>
                          <a:latin typeface="Riviera Nights" panose="020B0504000000000000" pitchFamily="34" charset="0"/>
                        </a:rPr>
                        <a:t>Monthly</a:t>
                      </a:r>
                      <a:r>
                        <a:rPr lang="es-ES" sz="1400" b="0" i="0" u="none" strike="noStrike" baseline="0" dirty="0">
                          <a:solidFill>
                            <a:schemeClr val="bg1"/>
                          </a:solidFill>
                          <a:latin typeface="Riviera Nights" panose="020B0504000000000000" pitchFamily="34" charset="0"/>
                        </a:rPr>
                        <a:t> </a:t>
                      </a:r>
                      <a:r>
                        <a:rPr lang="es-ES" sz="1400" b="0" i="0" u="none" strike="noStrike" baseline="0" dirty="0" err="1">
                          <a:solidFill>
                            <a:schemeClr val="bg1"/>
                          </a:solidFill>
                          <a:latin typeface="Riviera Nights" panose="020B0504000000000000" pitchFamily="34" charset="0"/>
                        </a:rPr>
                        <a:t>variation</a:t>
                      </a:r>
                      <a:endParaRPr lang="es-ES" sz="1400" b="0" i="0" u="none" strike="noStrike" dirty="0">
                        <a:solidFill>
                          <a:schemeClr val="bg1"/>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0.30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0.47</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0.92</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0.40</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2.03</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7.30</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1.84</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4.57</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4.87</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0.08</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2.49</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-0.75</a:t>
                      </a:r>
                    </a:p>
                  </a:txBody>
                  <a:tcPr marL="0" marR="0" marT="0" marB="0" anchor="ctr">
                    <a:lnL>
                      <a:noFill/>
                    </a:lnL>
                    <a:lnR>
                      <a:noFill/>
                    </a:lnR>
                    <a:lnT>
                      <a:noFill/>
                    </a:lnT>
                    <a:lnB>
                      <a:noFill/>
                    </a:lnB>
                    <a:solidFill>
                      <a:srgbClr val="0071CE"/>
                    </a:solidFill>
                  </a:tcPr>
                </a:tc>
                <a:extLst>
                  <a:ext uri="{0D108BD9-81ED-4DB2-BD59-A6C34878D82A}">
                    <a16:rowId xmlns:a16="http://schemas.microsoft.com/office/drawing/2014/main" val="10002"/>
                  </a:ext>
                </a:extLst>
              </a:tr>
              <a:tr h="574990">
                <a:tc>
                  <a:txBody>
                    <a:bodyPr/>
                    <a:lstStyle/>
                    <a:p>
                      <a:pPr algn="ctr" rtl="0" fontAlgn="t"/>
                      <a:r>
                        <a:rPr lang="es-ES" sz="1400" b="0" i="0" u="none" strike="noStrike" baseline="0" dirty="0">
                          <a:solidFill>
                            <a:schemeClr val="bg1"/>
                          </a:solidFill>
                          <a:latin typeface="Riviera Nights" panose="020B0504000000000000" pitchFamily="34" charset="0"/>
                        </a:rPr>
                        <a:t>12-monthly </a:t>
                      </a:r>
                      <a:r>
                        <a:rPr lang="es-ES" sz="1400" b="0" i="0" u="none" strike="noStrike" baseline="0" dirty="0" err="1">
                          <a:solidFill>
                            <a:schemeClr val="bg1"/>
                          </a:solidFill>
                          <a:latin typeface="Riviera Nights" panose="020B0504000000000000" pitchFamily="34" charset="0"/>
                        </a:rPr>
                        <a:t>variation</a:t>
                      </a:r>
                      <a:endParaRPr lang="es-ES" sz="1400" b="0" i="0" u="none" strike="noStrike" dirty="0">
                        <a:solidFill>
                          <a:schemeClr val="bg1"/>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7.50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11.27</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21.13</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13.03</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8.27</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20.25</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13.68</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15.41</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23.48</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21.33</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28.59</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27.10</a:t>
                      </a:r>
                    </a:p>
                  </a:txBody>
                  <a:tcPr marL="0" marR="0" marT="0" marB="0" anchor="ctr">
                    <a:lnL>
                      <a:noFill/>
                    </a:lnL>
                    <a:lnR>
                      <a:noFill/>
                    </a:lnR>
                    <a:lnT>
                      <a:noFill/>
                    </a:lnT>
                    <a:lnB>
                      <a:noFill/>
                    </a:lnB>
                    <a:solidFill>
                      <a:srgbClr val="DA5856"/>
                    </a:solidFill>
                  </a:tcPr>
                </a:tc>
                <a:extLst>
                  <a:ext uri="{0D108BD9-81ED-4DB2-BD59-A6C34878D82A}">
                    <a16:rowId xmlns:a16="http://schemas.microsoft.com/office/drawing/2014/main" val="10003"/>
                  </a:ext>
                </a:extLst>
              </a:tr>
            </a:tbl>
          </a:graphicData>
        </a:graphic>
      </p:graphicFrame>
      <p:graphicFrame>
        <p:nvGraphicFramePr>
          <p:cNvPr id="9" name="3 Gráfico">
            <a:extLst>
              <a:ext uri="{FF2B5EF4-FFF2-40B4-BE49-F238E27FC236}">
                <a16:creationId xmlns:a16="http://schemas.microsoft.com/office/drawing/2014/main" id="{00000000-0008-0000-0500-000004000000}"/>
              </a:ext>
            </a:extLst>
          </p:cNvPr>
          <p:cNvGraphicFramePr>
            <a:graphicFrameLocks/>
          </p:cNvGraphicFramePr>
          <p:nvPr>
            <p:extLst>
              <p:ext uri="{D42A27DB-BD31-4B8C-83A1-F6EECF244321}">
                <p14:modId xmlns:p14="http://schemas.microsoft.com/office/powerpoint/2010/main" val="1405414957"/>
              </p:ext>
            </p:extLst>
          </p:nvPr>
        </p:nvGraphicFramePr>
        <p:xfrm>
          <a:off x="3931920" y="2656491"/>
          <a:ext cx="18720000" cy="79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532749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uente: Banco Central de Chile…"/>
          <p:cNvSpPr txBox="1">
            <a:spLocks noGrp="1"/>
          </p:cNvSpPr>
          <p:nvPr>
            <p:ph type="body" idx="21"/>
          </p:nvPr>
        </p:nvSpPr>
        <p:spPr>
          <a:xfrm>
            <a:off x="8641746" y="12672138"/>
            <a:ext cx="7100508" cy="313612"/>
          </a:xfrm>
          <a:prstGeom prst="rect">
            <a:avLst/>
          </a:prstGeom>
        </p:spPr>
        <p:txBody>
          <a:bodyPr/>
          <a:lstStyle/>
          <a:p>
            <a:r>
              <a:rPr lang="es-CL" dirty="0" err="1"/>
              <a:t>Source</a:t>
            </a:r>
            <a:r>
              <a:rPr lang="es-CL" dirty="0"/>
              <a:t>: Santiago Stock Exchange.</a:t>
            </a:r>
            <a:endParaRPr dirty="0"/>
          </a:p>
        </p:txBody>
      </p:sp>
      <p:sp>
        <p:nvSpPr>
          <p:cNvPr id="296" name="Slide Number"/>
          <p:cNvSpPr txBox="1">
            <a:spLocks noGrp="1"/>
          </p:cNvSpPr>
          <p:nvPr>
            <p:ph type="sldNum" sz="quarter" idx="2"/>
          </p:nvPr>
        </p:nvSpPr>
        <p:spPr>
          <a:xfrm>
            <a:off x="23418800" y="12674600"/>
            <a:ext cx="901700" cy="266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p>
            <a:fld id="{86CB4B4D-7CA3-9044-876B-883B54F8677D}" type="slidenum">
              <a:rPr/>
              <a:t>9</a:t>
            </a:fld>
            <a:endParaRPr/>
          </a:p>
        </p:txBody>
      </p:sp>
      <p:sp>
        <p:nvSpPr>
          <p:cNvPr id="297" name="Economía"/>
          <p:cNvSpPr txBox="1">
            <a:spLocks noGrp="1"/>
          </p:cNvSpPr>
          <p:nvPr>
            <p:ph type="body" idx="23"/>
          </p:nvPr>
        </p:nvSpPr>
        <p:spPr>
          <a:xfrm>
            <a:off x="7076661" y="857462"/>
            <a:ext cx="11589025" cy="1513684"/>
          </a:xfrm>
          <a:prstGeom prst="rect">
            <a:avLst/>
          </a:prstGeom>
        </p:spPr>
        <p:txBody>
          <a:bodyPr/>
          <a:lstStyle/>
          <a:p>
            <a:r>
              <a:rPr lang="es-CL" sz="4800" dirty="0" err="1">
                <a:solidFill>
                  <a:schemeClr val="tx1"/>
                </a:solidFill>
                <a:effectLst>
                  <a:outerShdw blurRad="38100" dist="38100" dir="2700000" algn="tl">
                    <a:srgbClr val="C0C0C0"/>
                  </a:outerShdw>
                </a:effectLst>
              </a:rPr>
              <a:t>Exports</a:t>
            </a:r>
            <a:r>
              <a:rPr lang="es-CL" sz="4800" dirty="0">
                <a:solidFill>
                  <a:schemeClr val="tx1"/>
                </a:solidFill>
                <a:effectLst>
                  <a:outerShdw blurRad="38100" dist="38100" dir="2700000" algn="tl">
                    <a:srgbClr val="C0C0C0"/>
                  </a:outerShdw>
                </a:effectLst>
              </a:rPr>
              <a:t> and </a:t>
            </a:r>
            <a:r>
              <a:rPr lang="es-CL" sz="4800" dirty="0" err="1">
                <a:solidFill>
                  <a:schemeClr val="tx1"/>
                </a:solidFill>
                <a:effectLst>
                  <a:outerShdw blurRad="38100" dist="38100" dir="2700000" algn="tl">
                    <a:srgbClr val="C0C0C0"/>
                  </a:outerShdw>
                </a:effectLst>
              </a:rPr>
              <a:t>Imports</a:t>
            </a:r>
            <a:br>
              <a:rPr lang="en-GB" sz="5400" dirty="0">
                <a:solidFill>
                  <a:schemeClr val="tx1"/>
                </a:solidFill>
              </a:rPr>
            </a:br>
            <a:r>
              <a:rPr lang="en-GB" sz="3600" dirty="0">
                <a:solidFill>
                  <a:schemeClr val="tx1"/>
                </a:solidFill>
              </a:rPr>
              <a:t>(monthly, US$ million)</a:t>
            </a:r>
            <a:endParaRPr lang="es-CL" sz="3600" dirty="0">
              <a:solidFill>
                <a:schemeClr val="tx1"/>
              </a:solidFill>
            </a:endParaRPr>
          </a:p>
        </p:txBody>
      </p:sp>
      <p:sp>
        <p:nvSpPr>
          <p:cNvPr id="298" name="Un Vistazo de Chile"/>
          <p:cNvSpPr txBox="1">
            <a:spLocks noGrp="1"/>
          </p:cNvSpPr>
          <p:nvPr>
            <p:ph type="body" idx="24"/>
          </p:nvPr>
        </p:nvSpPr>
        <p:spPr>
          <a:prstGeom prst="rect">
            <a:avLst/>
          </a:prstGeom>
        </p:spPr>
        <p:txBody>
          <a:bodyPr/>
          <a:lstStyle/>
          <a:p>
            <a:r>
              <a:rPr lang="es-CL" dirty="0" err="1"/>
              <a:t>Current</a:t>
            </a:r>
            <a:r>
              <a:rPr lang="es-CL" dirty="0"/>
              <a:t> </a:t>
            </a:r>
            <a:r>
              <a:rPr lang="es-CL" dirty="0" err="1"/>
              <a:t>Economy</a:t>
            </a:r>
            <a:endParaRPr dirty="0"/>
          </a:p>
        </p:txBody>
      </p:sp>
      <p:sp>
        <p:nvSpPr>
          <p:cNvPr id="299" name="A Creative Agency for…"/>
          <p:cNvSpPr txBox="1"/>
          <p:nvPr/>
        </p:nvSpPr>
        <p:spPr>
          <a:xfrm>
            <a:off x="28037823" y="867417"/>
            <a:ext cx="5799315" cy="1548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r" defTabSz="825500">
              <a:lnSpc>
                <a:spcPct val="120000"/>
              </a:lnSpc>
              <a:defRPr sz="5100" spc="204">
                <a:latin typeface="Garamond Premier Pro Display"/>
                <a:ea typeface="Garamond Premier Pro Display"/>
                <a:cs typeface="Garamond Premier Pro Display"/>
                <a:sym typeface="Garamond Premier Pro Display"/>
              </a:defRPr>
            </a:pPr>
            <a:r>
              <a:t>A Creative Agency for</a:t>
            </a:r>
          </a:p>
          <a:p>
            <a:pPr algn="r" defTabSz="825500">
              <a:lnSpc>
                <a:spcPct val="120000"/>
              </a:lnSpc>
              <a:defRPr sz="5100" spc="204">
                <a:latin typeface="Garamond Premier Pro Display"/>
                <a:ea typeface="Garamond Premier Pro Display"/>
                <a:cs typeface="Garamond Premier Pro Display"/>
                <a:sym typeface="Garamond Premier Pro Display"/>
              </a:defRPr>
            </a:pPr>
            <a:r>
              <a:t>Wine &amp; Spirits</a:t>
            </a:r>
          </a:p>
        </p:txBody>
      </p:sp>
      <p:graphicFrame>
        <p:nvGraphicFramePr>
          <p:cNvPr id="8" name="4 Tabla">
            <a:extLst>
              <a:ext uri="{FF2B5EF4-FFF2-40B4-BE49-F238E27FC236}">
                <a16:creationId xmlns:a16="http://schemas.microsoft.com/office/drawing/2014/main" id="{B36C0281-D333-CCEB-DD17-45A06EAFCAD9}"/>
              </a:ext>
            </a:extLst>
          </p:cNvPr>
          <p:cNvGraphicFramePr>
            <a:graphicFrameLocks noGrp="1"/>
          </p:cNvGraphicFramePr>
          <p:nvPr>
            <p:extLst>
              <p:ext uri="{D42A27DB-BD31-4B8C-83A1-F6EECF244321}">
                <p14:modId xmlns:p14="http://schemas.microsoft.com/office/powerpoint/2010/main" val="2853840209"/>
              </p:ext>
            </p:extLst>
          </p:nvPr>
        </p:nvGraphicFramePr>
        <p:xfrm>
          <a:off x="1582691" y="10832547"/>
          <a:ext cx="20529167" cy="1618356"/>
        </p:xfrm>
        <a:graphic>
          <a:graphicData uri="http://schemas.openxmlformats.org/drawingml/2006/table">
            <a:tbl>
              <a:tblPr>
                <a:effectLst>
                  <a:outerShdw blurRad="50800" dist="38100" dir="2700000" algn="tl" rotWithShape="0">
                    <a:prstClr val="black">
                      <a:alpha val="40000"/>
                    </a:prstClr>
                  </a:outerShdw>
                </a:effectLst>
              </a:tblPr>
              <a:tblGrid>
                <a:gridCol w="2922635">
                  <a:extLst>
                    <a:ext uri="{9D8B030D-6E8A-4147-A177-3AD203B41FA5}">
                      <a16:colId xmlns:a16="http://schemas.microsoft.com/office/drawing/2014/main" val="20000"/>
                    </a:ext>
                  </a:extLst>
                </a:gridCol>
                <a:gridCol w="1467211">
                  <a:extLst>
                    <a:ext uri="{9D8B030D-6E8A-4147-A177-3AD203B41FA5}">
                      <a16:colId xmlns:a16="http://schemas.microsoft.com/office/drawing/2014/main" val="3973717419"/>
                    </a:ext>
                  </a:extLst>
                </a:gridCol>
                <a:gridCol w="1467211">
                  <a:extLst>
                    <a:ext uri="{9D8B030D-6E8A-4147-A177-3AD203B41FA5}">
                      <a16:colId xmlns:a16="http://schemas.microsoft.com/office/drawing/2014/main" val="1506305259"/>
                    </a:ext>
                  </a:extLst>
                </a:gridCol>
                <a:gridCol w="1467211">
                  <a:extLst>
                    <a:ext uri="{9D8B030D-6E8A-4147-A177-3AD203B41FA5}">
                      <a16:colId xmlns:a16="http://schemas.microsoft.com/office/drawing/2014/main" val="692457869"/>
                    </a:ext>
                  </a:extLst>
                </a:gridCol>
                <a:gridCol w="1467211">
                  <a:extLst>
                    <a:ext uri="{9D8B030D-6E8A-4147-A177-3AD203B41FA5}">
                      <a16:colId xmlns:a16="http://schemas.microsoft.com/office/drawing/2014/main" val="1135875648"/>
                    </a:ext>
                  </a:extLst>
                </a:gridCol>
                <a:gridCol w="1467211">
                  <a:extLst>
                    <a:ext uri="{9D8B030D-6E8A-4147-A177-3AD203B41FA5}">
                      <a16:colId xmlns:a16="http://schemas.microsoft.com/office/drawing/2014/main" val="2514726334"/>
                    </a:ext>
                  </a:extLst>
                </a:gridCol>
                <a:gridCol w="1467211">
                  <a:extLst>
                    <a:ext uri="{9D8B030D-6E8A-4147-A177-3AD203B41FA5}">
                      <a16:colId xmlns:a16="http://schemas.microsoft.com/office/drawing/2014/main" val="3237218015"/>
                    </a:ext>
                  </a:extLst>
                </a:gridCol>
                <a:gridCol w="1467211">
                  <a:extLst>
                    <a:ext uri="{9D8B030D-6E8A-4147-A177-3AD203B41FA5}">
                      <a16:colId xmlns:a16="http://schemas.microsoft.com/office/drawing/2014/main" val="1376285388"/>
                    </a:ext>
                  </a:extLst>
                </a:gridCol>
                <a:gridCol w="1467211">
                  <a:extLst>
                    <a:ext uri="{9D8B030D-6E8A-4147-A177-3AD203B41FA5}">
                      <a16:colId xmlns:a16="http://schemas.microsoft.com/office/drawing/2014/main" val="314603817"/>
                    </a:ext>
                  </a:extLst>
                </a:gridCol>
                <a:gridCol w="1467211">
                  <a:extLst>
                    <a:ext uri="{9D8B030D-6E8A-4147-A177-3AD203B41FA5}">
                      <a16:colId xmlns:a16="http://schemas.microsoft.com/office/drawing/2014/main" val="223840565"/>
                    </a:ext>
                  </a:extLst>
                </a:gridCol>
                <a:gridCol w="1467211">
                  <a:extLst>
                    <a:ext uri="{9D8B030D-6E8A-4147-A177-3AD203B41FA5}">
                      <a16:colId xmlns:a16="http://schemas.microsoft.com/office/drawing/2014/main" val="2014860961"/>
                    </a:ext>
                  </a:extLst>
                </a:gridCol>
                <a:gridCol w="1467211">
                  <a:extLst>
                    <a:ext uri="{9D8B030D-6E8A-4147-A177-3AD203B41FA5}">
                      <a16:colId xmlns:a16="http://schemas.microsoft.com/office/drawing/2014/main" val="593764836"/>
                    </a:ext>
                  </a:extLst>
                </a:gridCol>
                <a:gridCol w="1467211">
                  <a:extLst>
                    <a:ext uri="{9D8B030D-6E8A-4147-A177-3AD203B41FA5}">
                      <a16:colId xmlns:a16="http://schemas.microsoft.com/office/drawing/2014/main" val="1009756929"/>
                    </a:ext>
                  </a:extLst>
                </a:gridCol>
              </a:tblGrid>
              <a:tr h="416163">
                <a:tc>
                  <a:txBody>
                    <a:bodyPr/>
                    <a:lstStyle/>
                    <a:p>
                      <a:pPr algn="l" fontAlgn="t"/>
                      <a:endParaRPr lang="es-ES" sz="1400" b="0" i="0" u="none" strike="noStrike" baseline="0" dirty="0">
                        <a:solidFill>
                          <a:schemeClr val="bg1"/>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C1B69C"/>
                    </a:solidFill>
                  </a:tcPr>
                </a:tc>
                <a:tc gridSpan="5">
                  <a:txBody>
                    <a:bodyPr/>
                    <a:lstStyle/>
                    <a:p>
                      <a:pPr algn="ctr" fontAlgn="b"/>
                      <a:endParaRPr lang="es-ES" sz="1400" b="1" i="0" u="none" strike="noStrike" baseline="0"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C1B69C"/>
                    </a:solidFill>
                  </a:tcPr>
                </a:tc>
                <a:tc hMerge="1">
                  <a:txBody>
                    <a:bodyPr/>
                    <a:lstStyle/>
                    <a:p>
                      <a:pPr algn="ctr" fontAlgn="b"/>
                      <a:endParaRPr lang="es-ES" sz="1400" b="1" i="0" u="none" strike="noStrike" baseline="0"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400" b="1" i="0" u="none" strike="noStrike" baseline="0" dirty="0">
                        <a:solidFill>
                          <a:schemeClr val="tx1"/>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600" b="1" i="0" u="none" strike="noStrike" baseline="0" dirty="0">
                        <a:solidFill>
                          <a:schemeClr val="tx1"/>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400" b="1" i="0" u="none" strike="noStrike" baseline="0"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C1B69C"/>
                    </a:solidFill>
                  </a:tcPr>
                </a:tc>
                <a:tc gridSpan="7">
                  <a:txBody>
                    <a:bodyPr/>
                    <a:lstStyle/>
                    <a:p>
                      <a:pPr algn="ctr" fontAlgn="b"/>
                      <a:r>
                        <a:rPr lang="es-ES" sz="1400" b="1" i="0" u="none" strike="noStrike" baseline="0" dirty="0">
                          <a:solidFill>
                            <a:schemeClr val="tx1"/>
                          </a:solidFill>
                          <a:latin typeface="Riviera Nights" panose="020B0504000000000000" pitchFamily="34" charset="0"/>
                        </a:rPr>
                        <a:t>2025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400" b="1" i="0" u="none" strike="noStrike" baseline="0"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400" b="1" i="0" u="none" strike="noStrike" baseline="0"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400" b="1" i="0" u="none" strike="noStrike" baseline="0" dirty="0">
                        <a:solidFill>
                          <a:schemeClr val="tx1"/>
                        </a:solidFill>
                        <a:latin typeface="Riviera Nights" panose="020B0504000000000000" pitchFamily="34" charset="0"/>
                      </a:endParaRPr>
                    </a:p>
                  </a:txBody>
                  <a:tcPr marL="0" marR="0" marT="0" marB="0" anchor="ctr">
                    <a:lnL w="12700" cap="flat" cmpd="sng" algn="ctr">
                      <a:no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400" b="1" i="0" u="none" strike="noStrike" baseline="0"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400" b="1" i="0" u="none" strike="noStrike" baseline="0"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hMerge="1">
                  <a:txBody>
                    <a:bodyPr/>
                    <a:lstStyle/>
                    <a:p>
                      <a:pPr algn="ctr" fontAlgn="b"/>
                      <a:endParaRPr lang="es-ES" sz="1400" b="1" i="0" u="none" strike="noStrike" baseline="0" dirty="0">
                        <a:solidFill>
                          <a:schemeClr val="tx1"/>
                        </a:solidFill>
                        <a:latin typeface="Riviera Nights" panose="020B05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extLst>
                  <a:ext uri="{0D108BD9-81ED-4DB2-BD59-A6C34878D82A}">
                    <a16:rowId xmlns:a16="http://schemas.microsoft.com/office/drawing/2014/main" val="10000"/>
                  </a:ext>
                </a:extLst>
              </a:tr>
              <a:tr h="242200">
                <a:tc>
                  <a:txBody>
                    <a:bodyPr/>
                    <a:lstStyle/>
                    <a:p>
                      <a:pPr algn="l" fontAlgn="t"/>
                      <a:endParaRPr lang="es-ES" sz="1400" b="0" i="0" u="none" strike="noStrike" baseline="0" dirty="0">
                        <a:solidFill>
                          <a:schemeClr val="bg1"/>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Aug</a:t>
                      </a:r>
                      <a:endParaRPr lang="es-ES" sz="1600" b="1" dirty="0">
                        <a:solidFill>
                          <a:schemeClr val="tx1"/>
                        </a:solidFill>
                        <a:latin typeface="Riviera Nights Light" panose="020B0304000000000000"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Sep</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Oct</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Nov</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Dec</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Jan</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Feb</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Mar</a:t>
                      </a:r>
                    </a:p>
                  </a:txBody>
                  <a:tcPr marL="0" marR="0" marT="0" marB="0" anchor="ctr">
                    <a:lnL>
                      <a:noFill/>
                    </a:lnL>
                    <a:lnR>
                      <a:noFill/>
                    </a:lnR>
                    <a:lnT>
                      <a:noFill/>
                    </a:lnT>
                    <a:lnB>
                      <a:noFill/>
                    </a:lnB>
                    <a:solidFill>
                      <a:srgbClr val="C1B69C"/>
                    </a:solidFill>
                  </a:tcPr>
                </a:tc>
                <a:tc>
                  <a:txBody>
                    <a:bodyPr/>
                    <a:lstStyle/>
                    <a:p>
                      <a:pPr algn="ctr"/>
                      <a:r>
                        <a:rPr lang="es-ES" sz="1600" b="1" dirty="0" err="1">
                          <a:solidFill>
                            <a:schemeClr val="tx1"/>
                          </a:solidFill>
                          <a:latin typeface="Riviera Nights Light" panose="020B0304000000000000" pitchFamily="34" charset="0"/>
                        </a:rPr>
                        <a:t>Apr</a:t>
                      </a:r>
                      <a:endParaRPr lang="es-ES" sz="1600" b="1" dirty="0">
                        <a:solidFill>
                          <a:schemeClr val="tx1"/>
                        </a:solidFill>
                        <a:latin typeface="Riviera Nights Light" panose="020B0304000000000000" pitchFamily="34" charset="0"/>
                      </a:endParaRP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May</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Jun</a:t>
                      </a:r>
                    </a:p>
                  </a:txBody>
                  <a:tcPr marL="0" marR="0" marT="0" marB="0" anchor="ctr">
                    <a:lnL>
                      <a:noFill/>
                    </a:lnL>
                    <a:lnR>
                      <a:noFill/>
                    </a:lnR>
                    <a:lnT>
                      <a:noFill/>
                    </a:lnT>
                    <a:lnB>
                      <a:noFill/>
                    </a:lnB>
                    <a:solidFill>
                      <a:srgbClr val="C1B69C"/>
                    </a:solidFill>
                  </a:tcPr>
                </a:tc>
                <a:tc>
                  <a:txBody>
                    <a:bodyPr/>
                    <a:lstStyle/>
                    <a:p>
                      <a:pPr algn="ctr"/>
                      <a:r>
                        <a:rPr lang="es-ES" sz="1600" b="1" dirty="0">
                          <a:solidFill>
                            <a:schemeClr val="tx1"/>
                          </a:solidFill>
                          <a:latin typeface="Riviera Nights Light" panose="020B0304000000000000" pitchFamily="34" charset="0"/>
                        </a:rPr>
                        <a:t>Jul</a:t>
                      </a:r>
                    </a:p>
                  </a:txBody>
                  <a:tcPr marL="0" marR="0" marT="0" marB="0" anchor="ctr">
                    <a:lnL>
                      <a:noFill/>
                    </a:lnL>
                    <a:lnR>
                      <a:noFill/>
                    </a:lnR>
                    <a:lnT>
                      <a:noFill/>
                    </a:lnT>
                    <a:lnB>
                      <a:noFill/>
                    </a:lnB>
                    <a:solidFill>
                      <a:srgbClr val="C1B69C"/>
                    </a:solidFill>
                  </a:tcPr>
                </a:tc>
                <a:extLst>
                  <a:ext uri="{0D108BD9-81ED-4DB2-BD59-A6C34878D82A}">
                    <a16:rowId xmlns:a16="http://schemas.microsoft.com/office/drawing/2014/main" val="10001"/>
                  </a:ext>
                </a:extLst>
              </a:tr>
              <a:tr h="455007">
                <a:tc>
                  <a:txBody>
                    <a:bodyPr/>
                    <a:lstStyle/>
                    <a:p>
                      <a:pPr algn="ctr" rtl="0" fontAlgn="t"/>
                      <a:r>
                        <a:rPr lang="es-ES" sz="1400" b="1" i="0" u="none" strike="noStrike" baseline="0" dirty="0" err="1">
                          <a:solidFill>
                            <a:schemeClr val="bg1"/>
                          </a:solidFill>
                          <a:latin typeface="Riviera Nights" panose="020B0504000000000000" pitchFamily="34" charset="0"/>
                        </a:rPr>
                        <a:t>Exportations</a:t>
                      </a:r>
                      <a:endParaRPr lang="es-ES" sz="1400" b="1" i="0" u="none" strike="noStrike" baseline="0" dirty="0">
                        <a:solidFill>
                          <a:schemeClr val="bg1"/>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7,995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7,798</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8,306</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7,862</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9,511</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10,431</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7,956</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8,661</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8,956</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8,490</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8,290</a:t>
                      </a:r>
                    </a:p>
                  </a:txBody>
                  <a:tcPr marL="0" marR="0" marT="0" marB="0" anchor="ctr">
                    <a:lnL>
                      <a:noFill/>
                    </a:lnL>
                    <a:lnR>
                      <a:noFill/>
                    </a:lnR>
                    <a:lnT>
                      <a:noFill/>
                    </a:lnT>
                    <a:lnB>
                      <a:noFill/>
                    </a:lnB>
                    <a:solidFill>
                      <a:srgbClr val="0071CE"/>
                    </a:solidFill>
                  </a:tcPr>
                </a:tc>
                <a:tc>
                  <a:txBody>
                    <a:bodyPr/>
                    <a:lstStyle/>
                    <a:p>
                      <a:pPr algn="ctr"/>
                      <a:r>
                        <a:rPr lang="es-ES" sz="1600" dirty="0">
                          <a:solidFill>
                            <a:schemeClr val="bg1"/>
                          </a:solidFill>
                          <a:latin typeface="Riviera Nights" panose="020B0504000000000000" pitchFamily="34" charset="0"/>
                        </a:rPr>
                        <a:t>8,144</a:t>
                      </a:r>
                    </a:p>
                  </a:txBody>
                  <a:tcPr marL="0" marR="0" marT="0" marB="0" anchor="ctr">
                    <a:lnL>
                      <a:noFill/>
                    </a:lnL>
                    <a:lnR>
                      <a:noFill/>
                    </a:lnR>
                    <a:lnT>
                      <a:noFill/>
                    </a:lnT>
                    <a:lnB>
                      <a:noFill/>
                    </a:lnB>
                    <a:solidFill>
                      <a:srgbClr val="0071CE"/>
                    </a:solidFill>
                  </a:tcPr>
                </a:tc>
                <a:extLst>
                  <a:ext uri="{0D108BD9-81ED-4DB2-BD59-A6C34878D82A}">
                    <a16:rowId xmlns:a16="http://schemas.microsoft.com/office/drawing/2014/main" val="10002"/>
                  </a:ext>
                </a:extLst>
              </a:tr>
              <a:tr h="474263">
                <a:tc>
                  <a:txBody>
                    <a:bodyPr/>
                    <a:lstStyle/>
                    <a:p>
                      <a:pPr algn="ctr" rtl="0" fontAlgn="t"/>
                      <a:r>
                        <a:rPr lang="es-ES" sz="1400" b="1" i="0" u="none" strike="noStrike" baseline="0" dirty="0" err="1">
                          <a:solidFill>
                            <a:schemeClr val="bg1"/>
                          </a:solidFill>
                          <a:latin typeface="Riviera Nights" panose="020B0504000000000000" pitchFamily="34" charset="0"/>
                        </a:rPr>
                        <a:t>Importations</a:t>
                      </a:r>
                      <a:endParaRPr lang="es-ES" sz="1400" b="1" i="0" u="none" strike="noStrike" baseline="0" dirty="0">
                        <a:solidFill>
                          <a:schemeClr val="bg1"/>
                        </a:solidFill>
                        <a:latin typeface="Riviera Nights" panose="020B0504000000000000"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6,791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6,031</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7,144</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6,564</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7,215</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7,054</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6,325</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6,784</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7,033</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6,973</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6,959</a:t>
                      </a:r>
                    </a:p>
                  </a:txBody>
                  <a:tcPr marL="0" marR="0" marT="0" marB="0" anchor="ctr">
                    <a:lnL>
                      <a:noFill/>
                    </a:lnL>
                    <a:lnR>
                      <a:noFill/>
                    </a:lnR>
                    <a:lnT>
                      <a:noFill/>
                    </a:lnT>
                    <a:lnB>
                      <a:noFill/>
                    </a:lnB>
                    <a:solidFill>
                      <a:srgbClr val="DA5856"/>
                    </a:solidFill>
                  </a:tcPr>
                </a:tc>
                <a:tc>
                  <a:txBody>
                    <a:bodyPr/>
                    <a:lstStyle/>
                    <a:p>
                      <a:pPr algn="ctr"/>
                      <a:r>
                        <a:rPr lang="es-ES" sz="1600" dirty="0">
                          <a:solidFill>
                            <a:schemeClr val="bg1"/>
                          </a:solidFill>
                          <a:latin typeface="Riviera Nights" panose="020B0504000000000000" pitchFamily="34" charset="0"/>
                        </a:rPr>
                        <a:t>8,207</a:t>
                      </a:r>
                    </a:p>
                  </a:txBody>
                  <a:tcPr marL="0" marR="0" marT="0" marB="0" anchor="ctr">
                    <a:lnL>
                      <a:noFill/>
                    </a:lnL>
                    <a:lnR>
                      <a:noFill/>
                    </a:lnR>
                    <a:lnT>
                      <a:noFill/>
                    </a:lnT>
                    <a:lnB>
                      <a:noFill/>
                    </a:lnB>
                    <a:solidFill>
                      <a:srgbClr val="DA5856"/>
                    </a:solidFill>
                  </a:tcPr>
                </a:tc>
                <a:extLst>
                  <a:ext uri="{0D108BD9-81ED-4DB2-BD59-A6C34878D82A}">
                    <a16:rowId xmlns:a16="http://schemas.microsoft.com/office/drawing/2014/main" val="10003"/>
                  </a:ext>
                </a:extLst>
              </a:tr>
            </a:tbl>
          </a:graphicData>
        </a:graphic>
      </p:graphicFrame>
      <p:graphicFrame>
        <p:nvGraphicFramePr>
          <p:cNvPr id="9" name="1 Gráfico">
            <a:extLst>
              <a:ext uri="{FF2B5EF4-FFF2-40B4-BE49-F238E27FC236}">
                <a16:creationId xmlns:a16="http://schemas.microsoft.com/office/drawing/2014/main" id="{00000000-0008-0000-0600-000003000000}"/>
              </a:ext>
            </a:extLst>
          </p:cNvPr>
          <p:cNvGraphicFramePr>
            <a:graphicFrameLocks/>
          </p:cNvGraphicFramePr>
          <p:nvPr>
            <p:extLst>
              <p:ext uri="{D42A27DB-BD31-4B8C-83A1-F6EECF244321}">
                <p14:modId xmlns:p14="http://schemas.microsoft.com/office/powerpoint/2010/main" val="2959215321"/>
              </p:ext>
            </p:extLst>
          </p:nvPr>
        </p:nvGraphicFramePr>
        <p:xfrm>
          <a:off x="3511173" y="2678555"/>
          <a:ext cx="18720000" cy="79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626202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6010</TotalTime>
  <Words>1600</Words>
  <Application>Microsoft Office PowerPoint</Application>
  <PresentationFormat>Personalizado</PresentationFormat>
  <Paragraphs>751</Paragraphs>
  <Slides>27</Slides>
  <Notes>4</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27</vt:i4>
      </vt:variant>
    </vt:vector>
  </HeadingPairs>
  <TitlesOfParts>
    <vt:vector size="37" baseType="lpstr">
      <vt:lpstr>Arial</vt:lpstr>
      <vt:lpstr>Arial Rounded MT Bold</vt:lpstr>
      <vt:lpstr>Gill Sans</vt:lpstr>
      <vt:lpstr>Helvetica Neue</vt:lpstr>
      <vt:lpstr>Helvetica Neue Medium</vt:lpstr>
      <vt:lpstr>Kingfisher Display</vt:lpstr>
      <vt:lpstr>Kingfisher-Display</vt:lpstr>
      <vt:lpstr>Riviera Nights</vt:lpstr>
      <vt:lpstr>Riviera Nights Light</vt:lpstr>
      <vt:lpstr>21_BasicWhite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dc:creator>
  <cp:lastModifiedBy>Maria Isabel Juppet</cp:lastModifiedBy>
  <cp:revision>217</cp:revision>
  <dcterms:modified xsi:type="dcterms:W3CDTF">2025-10-01T17:49:50Z</dcterms:modified>
</cp:coreProperties>
</file>