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27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33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</p:sldIdLst>
  <p:sldSz cx="18288000" cy="10287000"/>
  <p:notesSz cx="6858000" cy="9144000"/>
  <p:embeddedFontLst>
    <p:embeddedFont>
      <p:font typeface="Arimo" charset="1" panose="020B0604020202020204"/>
      <p:regular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notesMasters/notesMaster1.xml" Type="http://schemas.openxmlformats.org/officeDocument/2006/relationships/notesMaster"/><Relationship Id="rId34" Target="theme/theme2.xml" Type="http://schemas.openxmlformats.org/officeDocument/2006/relationships/theme"/><Relationship Id="rId35" Target="notesSlides/notesSlide1.xml" Type="http://schemas.openxmlformats.org/officeDocument/2006/relationships/notesSlide"/><Relationship Id="rId36" Target="fonts/font36.fntdata" Type="http://schemas.openxmlformats.org/officeDocument/2006/relationships/font"/><Relationship Id="rId37" Target="notesSlides/notesSlide2.xml" Type="http://schemas.openxmlformats.org/officeDocument/2006/relationships/notesSlide"/><Relationship Id="rId38" Target="notesSlides/notesSlide3.xml" Type="http://schemas.openxmlformats.org/officeDocument/2006/relationships/notesSlide"/><Relationship Id="rId39" Target="notesSlides/notesSlide4.xml" Type="http://schemas.openxmlformats.org/officeDocument/2006/relationships/notesSlide"/><Relationship Id="rId4" Target="theme/theme1.xml" Type="http://schemas.openxmlformats.org/officeDocument/2006/relationships/theme"/><Relationship Id="rId40" Target="notesSlides/notesSlide5.xml" Type="http://schemas.openxmlformats.org/officeDocument/2006/relationships/notesSlide"/><Relationship Id="rId41" Target="notesSlides/notesSlide6.xml" Type="http://schemas.openxmlformats.org/officeDocument/2006/relationships/notesSlide"/><Relationship Id="rId42" Target="notesSlides/notesSlide7.xml" Type="http://schemas.openxmlformats.org/officeDocument/2006/relationships/notesSlide"/><Relationship Id="rId43" Target="notesSlides/notesSlide8.xml" Type="http://schemas.openxmlformats.org/officeDocument/2006/relationships/notesSlide"/><Relationship Id="rId44" Target="notesSlides/notesSlide9.xml" Type="http://schemas.openxmlformats.org/officeDocument/2006/relationships/notesSlide"/><Relationship Id="rId45" Target="notesSlides/notesSlide10.xml" Type="http://schemas.openxmlformats.org/officeDocument/2006/relationships/notesSlide"/><Relationship Id="rId46" Target="notesSlides/notesSlide11.xml" Type="http://schemas.openxmlformats.org/officeDocument/2006/relationships/notesSlide"/><Relationship Id="rId47" Target="notesSlides/notesSlide12.xml" Type="http://schemas.openxmlformats.org/officeDocument/2006/relationships/notesSlide"/><Relationship Id="rId48" Target="notesSlides/notesSlide13.xml" Type="http://schemas.openxmlformats.org/officeDocument/2006/relationships/notesSlide"/><Relationship Id="rId49" Target="notesSlides/notesSlide14.xml" Type="http://schemas.openxmlformats.org/officeDocument/2006/relationships/notesSlide"/><Relationship Id="rId5" Target="tableStyles.xml" Type="http://schemas.openxmlformats.org/officeDocument/2006/relationships/tableStyles"/><Relationship Id="rId50" Target="notesSlides/notesSlide15.xml" Type="http://schemas.openxmlformats.org/officeDocument/2006/relationships/notesSlide"/><Relationship Id="rId51" Target="notesSlides/notesSlide16.xml" Type="http://schemas.openxmlformats.org/officeDocument/2006/relationships/notesSlide"/><Relationship Id="rId52" Target="notesSlides/notesSlide17.xml" Type="http://schemas.openxmlformats.org/officeDocument/2006/relationships/notesSlide"/><Relationship Id="rId53" Target="notesSlides/notesSlide18.xml" Type="http://schemas.openxmlformats.org/officeDocument/2006/relationships/notesSlide"/><Relationship Id="rId54" Target="notesSlides/notesSlide19.xml" Type="http://schemas.openxmlformats.org/officeDocument/2006/relationships/notesSlide"/><Relationship Id="rId55" Target="notesSlides/notesSlide20.xml" Type="http://schemas.openxmlformats.org/officeDocument/2006/relationships/notesSlide"/><Relationship Id="rId56" Target="notesSlides/notesSlide21.xml" Type="http://schemas.openxmlformats.org/officeDocument/2006/relationships/notesSlide"/><Relationship Id="rId57" Target="notesSlides/notesSlide22.xml" Type="http://schemas.openxmlformats.org/officeDocument/2006/relationships/notesSlide"/><Relationship Id="rId58" Target="notesSlides/notesSlide23.xml" Type="http://schemas.openxmlformats.org/officeDocument/2006/relationships/notesSlide"/><Relationship Id="rId59" Target="notesSlides/notesSlide24.xml" Type="http://schemas.openxmlformats.org/officeDocument/2006/relationships/notesSlide"/><Relationship Id="rId6" Target="slides/slide1.xml" Type="http://schemas.openxmlformats.org/officeDocument/2006/relationships/slide"/><Relationship Id="rId60" Target="notesSlides/notesSlide25.xml" Type="http://schemas.openxmlformats.org/officeDocument/2006/relationships/notesSlide"/><Relationship Id="rId61" Target="notesSlides/notesSlide26.xml" Type="http://schemas.openxmlformats.org/officeDocument/2006/relationships/notesSlide"/><Relationship Id="rId62" Target="notesSlides/notesSlide27.xml" Type="http://schemas.openxmlformats.org/officeDocument/2006/relationships/notes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10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0.xml" Type="http://schemas.openxmlformats.org/officeDocument/2006/relationships/slide"/></Relationships>
</file>

<file path=ppt/notesSlides/_rels/notesSlide1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1.xml" Type="http://schemas.openxmlformats.org/officeDocument/2006/relationships/slide"/></Relationships>
</file>

<file path=ppt/notesSlides/_rels/notesSlide1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2.xml" Type="http://schemas.openxmlformats.org/officeDocument/2006/relationships/slide"/></Relationships>
</file>

<file path=ppt/notesSlides/_rels/notesSlide1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3.xml" Type="http://schemas.openxmlformats.org/officeDocument/2006/relationships/slide"/></Relationships>
</file>

<file path=ppt/notesSlides/_rels/notesSlide1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4.xml" Type="http://schemas.openxmlformats.org/officeDocument/2006/relationships/slide"/></Relationships>
</file>

<file path=ppt/notesSlides/_rels/notesSlide1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5.xml" Type="http://schemas.openxmlformats.org/officeDocument/2006/relationships/slide"/></Relationships>
</file>

<file path=ppt/notesSlides/_rels/notesSlide1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6.xml" Type="http://schemas.openxmlformats.org/officeDocument/2006/relationships/slide"/></Relationships>
</file>

<file path=ppt/notesSlides/_rels/notesSlide1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7.xml" Type="http://schemas.openxmlformats.org/officeDocument/2006/relationships/slide"/></Relationships>
</file>

<file path=ppt/notesSlides/_rels/notesSlide1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8.xml" Type="http://schemas.openxmlformats.org/officeDocument/2006/relationships/slide"/></Relationships>
</file>

<file path=ppt/notesSlides/_rels/notesSlide1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9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20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0.xml" Type="http://schemas.openxmlformats.org/officeDocument/2006/relationships/slide"/></Relationships>
</file>

<file path=ppt/notesSlides/_rels/notesSlide2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1.xml" Type="http://schemas.openxmlformats.org/officeDocument/2006/relationships/slide"/></Relationships>
</file>

<file path=ppt/notesSlides/_rels/notesSlide2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2.xml" Type="http://schemas.openxmlformats.org/officeDocument/2006/relationships/slide"/></Relationships>
</file>

<file path=ppt/notesSlides/_rels/notesSlide2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3.xml" Type="http://schemas.openxmlformats.org/officeDocument/2006/relationships/slide"/></Relationships>
</file>

<file path=ppt/notesSlides/_rels/notesSlide2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4.xml" Type="http://schemas.openxmlformats.org/officeDocument/2006/relationships/slide"/></Relationships>
</file>

<file path=ppt/notesSlides/_rels/notesSlide2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5.xml" Type="http://schemas.openxmlformats.org/officeDocument/2006/relationships/slide"/></Relationships>
</file>

<file path=ppt/notesSlides/_rels/notesSlide2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6.xml" Type="http://schemas.openxmlformats.org/officeDocument/2006/relationships/slide"/></Relationships>
</file>

<file path=ppt/notesSlides/_rels/notesSlide2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7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_rels/notesSlide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.xml" Type="http://schemas.openxmlformats.org/officeDocument/2006/relationships/slide"/></Relationships>
</file>

<file path=ppt/notesSlides/_rels/notesSlide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7.xml" Type="http://schemas.openxmlformats.org/officeDocument/2006/relationships/slide"/></Relationships>
</file>

<file path=ppt/notesSlides/_rels/notesSlide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8.xml" Type="http://schemas.openxmlformats.org/officeDocument/2006/relationships/slide"/></Relationships>
</file>

<file path=ppt/notesSlides/_rels/notesSlide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9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1.7.2013</a:t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>‹#›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1.7.2013</a:t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>‹#›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1.7.2013</a:t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>‹#›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1.7.2013</a:t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>‹#›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1.7.2013</a:t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>‹#›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1.7.2013</a:t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>‹#›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1.7.2013</a:t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>‹#›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1.7.2013</a:t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>‹#›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1.7.2013</a:t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>‹#›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1.7.2013</a:t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>‹#›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1.7.2013</a:t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>‹#›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1.7.2013</a:t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>‹#›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1.7.2013</a:t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>‹#›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1.7.2013</a:t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>‹#›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1.7.2013</a:t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>‹#›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1.7.2013</a:t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>‹#›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1.7.2013</a:t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>‹#›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1.7.2013</a:t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>‹#›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1.7.2013</a:t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>‹#›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1.7.2013</a:t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>‹#›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1.7.2013</a:t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>‹#›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1.7.2013</a:t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>‹#›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1.7.2013</a:t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>‹#›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1.7.2013</a:t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>‹#›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1.7.2013</a:t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>‹#›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1.7.2013</a:t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>‹#›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1.7.2013</a:t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>‹#›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1.png" Type="http://schemas.openxmlformats.org/officeDocument/2006/relationships/image"/><Relationship Id="rId4" Target="../media/image2.svg" Type="http://schemas.openxmlformats.org/officeDocument/2006/relationships/image"/><Relationship Id="rId5" Target="../media/image3.png" Type="http://schemas.openxmlformats.org/officeDocument/2006/relationships/image"/><Relationship Id="rId6" Target="../media/image4.png" Type="http://schemas.openxmlformats.org/officeDocument/2006/relationships/image"/><Relationship Id="rId7" Target="../media/image5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0.xml" Type="http://schemas.openxmlformats.org/officeDocument/2006/relationships/notesSlide"/><Relationship Id="rId3" Target="../media/image18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1.xml" Type="http://schemas.openxmlformats.org/officeDocument/2006/relationships/notesSlide"/><Relationship Id="rId3" Target="../media/image19.jpe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2.xml" Type="http://schemas.openxmlformats.org/officeDocument/2006/relationships/notesSlide"/><Relationship Id="rId3" Target="../media/image20.jpe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3.xml" Type="http://schemas.openxmlformats.org/officeDocument/2006/relationships/notesSlide"/><Relationship Id="rId3" Target="../media/image21.jpe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4.xml" Type="http://schemas.openxmlformats.org/officeDocument/2006/relationships/notesSlid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5.xml" Type="http://schemas.openxmlformats.org/officeDocument/2006/relationships/notesSlide"/><Relationship Id="rId3" Target="../media/image22.jpe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6.xml" Type="http://schemas.openxmlformats.org/officeDocument/2006/relationships/notesSlide"/><Relationship Id="rId3" Target="../media/image23.jpeg" Type="http://schemas.openxmlformats.org/officeDocument/2006/relationships/image"/><Relationship Id="rId4" Target="../media/image24.jpe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7.xml" Type="http://schemas.openxmlformats.org/officeDocument/2006/relationships/notesSlide"/><Relationship Id="rId3" Target="../media/image25.jpe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8.xml" Type="http://schemas.openxmlformats.org/officeDocument/2006/relationships/notesSlide"/><Relationship Id="rId3" Target="../media/image26.jpe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9.xml" Type="http://schemas.openxmlformats.org/officeDocument/2006/relationships/notesSlid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.xml" Type="http://schemas.openxmlformats.org/officeDocument/2006/relationships/notesSlid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0.xml" Type="http://schemas.openxmlformats.org/officeDocument/2006/relationships/notesSlide"/><Relationship Id="rId3" Target="../media/image27.jpe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1.xml" Type="http://schemas.openxmlformats.org/officeDocument/2006/relationships/notesSlide"/><Relationship Id="rId3" Target="../media/image23.jpeg" Type="http://schemas.openxmlformats.org/officeDocument/2006/relationships/image"/><Relationship Id="rId4" Target="../media/image28.jpe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2.xml" Type="http://schemas.openxmlformats.org/officeDocument/2006/relationships/notesSlide"/><Relationship Id="rId3" Target="../media/image29.jpe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3.xml" Type="http://schemas.openxmlformats.org/officeDocument/2006/relationships/notesSlide"/><Relationship Id="rId3" Target="../media/image30.jpeg" Type="http://schemas.openxmlformats.org/officeDocument/2006/relationships/image"/><Relationship Id="rId4" Target="../media/image31.jpe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4.xml" Type="http://schemas.openxmlformats.org/officeDocument/2006/relationships/notesSlide"/><Relationship Id="rId3" Target="../media/image32.jpe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5.xml" Type="http://schemas.openxmlformats.org/officeDocument/2006/relationships/notesSlide"/><Relationship Id="rId3" Target="../media/image33.jpeg" Type="http://schemas.openxmlformats.org/officeDocument/2006/relationships/image"/><Relationship Id="rId4" Target="../media/image34.jpeg" Type="http://schemas.openxmlformats.org/officeDocument/2006/relationships/image"/><Relationship Id="rId5" Target="../media/image35.png" Type="http://schemas.openxmlformats.org/officeDocument/2006/relationships/image"/><Relationship Id="rId6" Target="../media/image36.sv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6.xml" Type="http://schemas.openxmlformats.org/officeDocument/2006/relationships/notesSlide"/><Relationship Id="rId3" Target="../media/image37.jpe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7.xml" Type="http://schemas.openxmlformats.org/officeDocument/2006/relationships/notesSlid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.xml" Type="http://schemas.openxmlformats.org/officeDocument/2006/relationships/notesSlide"/><Relationship Id="rId3" Target="../media/image6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.xml" Type="http://schemas.openxmlformats.org/officeDocument/2006/relationships/notesSlid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5.xml" Type="http://schemas.openxmlformats.org/officeDocument/2006/relationships/notesSlide"/><Relationship Id="rId3" Target="../media/image7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6.xml" Type="http://schemas.openxmlformats.org/officeDocument/2006/relationships/notesSlide"/><Relationship Id="rId3" Target="../media/image8.jpeg" Type="http://schemas.openxmlformats.org/officeDocument/2006/relationships/image"/><Relationship Id="rId4" Target="../media/image9.jpeg" Type="http://schemas.openxmlformats.org/officeDocument/2006/relationships/image"/><Relationship Id="rId5" Target="../media/image10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7.xml" Type="http://schemas.openxmlformats.org/officeDocument/2006/relationships/notesSlide"/><Relationship Id="rId3" Target="../media/image11.jpeg" Type="http://schemas.openxmlformats.org/officeDocument/2006/relationships/image"/><Relationship Id="rId4" Target="../media/image12.jpeg" Type="http://schemas.openxmlformats.org/officeDocument/2006/relationships/image"/><Relationship Id="rId5" Target="../media/image13.jpeg" Type="http://schemas.openxmlformats.org/officeDocument/2006/relationships/image"/><Relationship Id="rId6" Target="../media/image14.jpeg" Type="http://schemas.openxmlformats.org/officeDocument/2006/relationships/image"/><Relationship Id="rId7" Target="../media/image15.jpeg" Type="http://schemas.openxmlformats.org/officeDocument/2006/relationships/image"/><Relationship Id="rId8" Target="../media/image16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8.xml" Type="http://schemas.openxmlformats.org/officeDocument/2006/relationships/notesSlide"/><Relationship Id="rId3" Target="../media/image17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9.xml" Type="http://schemas.openxmlformats.org/officeDocument/2006/relationships/notesSlid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1111462"/>
            <a:ext cx="7756235" cy="11398462"/>
          </a:xfrm>
          <a:custGeom>
            <a:avLst/>
            <a:gdLst/>
            <a:ahLst/>
            <a:cxnLst/>
            <a:rect r="r" b="b" t="t" l="l"/>
            <a:pathLst>
              <a:path h="11398462" w="7756235">
                <a:moveTo>
                  <a:pt x="0" y="0"/>
                </a:moveTo>
                <a:lnTo>
                  <a:pt x="7756235" y="0"/>
                </a:lnTo>
                <a:lnTo>
                  <a:pt x="7756235" y="11398462"/>
                </a:lnTo>
                <a:lnTo>
                  <a:pt x="0" y="113984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7756235" y="-5598"/>
            <a:ext cx="10531765" cy="10292598"/>
            <a:chOff x="0" y="0"/>
            <a:chExt cx="14042353" cy="1372346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4042389" cy="13723493"/>
            </a:xfrm>
            <a:custGeom>
              <a:avLst/>
              <a:gdLst/>
              <a:ahLst/>
              <a:cxnLst/>
              <a:rect r="r" b="b" t="t" l="l"/>
              <a:pathLst>
                <a:path h="13723493" w="14042389">
                  <a:moveTo>
                    <a:pt x="0" y="0"/>
                  </a:moveTo>
                  <a:lnTo>
                    <a:pt x="14042389" y="0"/>
                  </a:lnTo>
                  <a:lnTo>
                    <a:pt x="14042389" y="13723493"/>
                  </a:lnTo>
                  <a:lnTo>
                    <a:pt x="0" y="13723493"/>
                  </a:lnTo>
                  <a:close/>
                </a:path>
              </a:pathLst>
            </a:custGeom>
            <a:blipFill>
              <a:blip r:embed="rId5"/>
              <a:stretch>
                <a:fillRect l="-23342" t="0" r="-23342" b="0"/>
              </a:stretch>
            </a:blipFill>
          </p:spPr>
        </p:sp>
      </p:grpSp>
      <p:grpSp>
        <p:nvGrpSpPr>
          <p:cNvPr name="Group 5" id="5"/>
          <p:cNvGrpSpPr/>
          <p:nvPr/>
        </p:nvGrpSpPr>
        <p:grpSpPr>
          <a:xfrm rot="0">
            <a:off x="3878118" y="573321"/>
            <a:ext cx="2855049" cy="1797202"/>
            <a:chOff x="0" y="0"/>
            <a:chExt cx="3806732" cy="239626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3806698" cy="2396236"/>
            </a:xfrm>
            <a:custGeom>
              <a:avLst/>
              <a:gdLst/>
              <a:ahLst/>
              <a:cxnLst/>
              <a:rect r="r" b="b" t="t" l="l"/>
              <a:pathLst>
                <a:path h="2396236" w="3806698">
                  <a:moveTo>
                    <a:pt x="0" y="0"/>
                  </a:moveTo>
                  <a:lnTo>
                    <a:pt x="3806698" y="0"/>
                  </a:lnTo>
                  <a:lnTo>
                    <a:pt x="3806698" y="2396236"/>
                  </a:lnTo>
                  <a:lnTo>
                    <a:pt x="0" y="23962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-1"/>
              </a:stretch>
            </a:blipFill>
          </p:spPr>
        </p:sp>
      </p:grpSp>
      <p:grpSp>
        <p:nvGrpSpPr>
          <p:cNvPr name="Group 7" id="7"/>
          <p:cNvGrpSpPr/>
          <p:nvPr/>
        </p:nvGrpSpPr>
        <p:grpSpPr>
          <a:xfrm rot="0">
            <a:off x="970214" y="822446"/>
            <a:ext cx="2728668" cy="1298951"/>
            <a:chOff x="0" y="0"/>
            <a:chExt cx="3638224" cy="1731935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638169" cy="1731899"/>
            </a:xfrm>
            <a:custGeom>
              <a:avLst/>
              <a:gdLst/>
              <a:ahLst/>
              <a:cxnLst/>
              <a:rect r="r" b="b" t="t" l="l"/>
              <a:pathLst>
                <a:path h="1731899" w="3638169">
                  <a:moveTo>
                    <a:pt x="0" y="0"/>
                  </a:moveTo>
                  <a:lnTo>
                    <a:pt x="3638169" y="0"/>
                  </a:lnTo>
                  <a:lnTo>
                    <a:pt x="3638169" y="1731899"/>
                  </a:lnTo>
                  <a:lnTo>
                    <a:pt x="0" y="17318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109" t="0" r="-109" b="0"/>
              </a:stretch>
            </a:blipFill>
          </p:spPr>
        </p:sp>
      </p:grpSp>
      <p:sp>
        <p:nvSpPr>
          <p:cNvPr name="TextBox 9" id="9"/>
          <p:cNvSpPr txBox="true"/>
          <p:nvPr/>
        </p:nvSpPr>
        <p:spPr>
          <a:xfrm rot="0">
            <a:off x="932114" y="3365475"/>
            <a:ext cx="6786000" cy="32893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833"/>
              </a:lnSpc>
            </a:pPr>
            <a:r>
              <a:rPr lang="en-US" sz="5257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Reconocimiento a la</a:t>
            </a:r>
          </a:p>
          <a:p>
            <a:pPr algn="l">
              <a:lnSpc>
                <a:spcPts val="8833"/>
              </a:lnSpc>
            </a:pPr>
            <a:r>
              <a:rPr lang="en-US" sz="5257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Innovación en Gestión en Sustentable 2026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70235" y="2654205"/>
            <a:ext cx="6785978" cy="7913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02"/>
              </a:lnSpc>
            </a:pPr>
            <a:r>
              <a:rPr lang="en-US" sz="2799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Comité de Sustentabilidad presenta: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28700" y="8242777"/>
            <a:ext cx="2373092" cy="7691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86"/>
              </a:lnSpc>
            </a:pPr>
            <a:r>
              <a:rPr lang="en-US" sz="1599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Nombre de empresa:</a:t>
            </a:r>
          </a:p>
          <a:p>
            <a:pPr algn="l">
              <a:lnSpc>
                <a:spcPts val="2688"/>
              </a:lnSpc>
            </a:pPr>
            <a:r>
              <a:rPr lang="en-US" sz="1600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XXX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4072102" y="8242777"/>
            <a:ext cx="2189100" cy="7692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85"/>
              </a:lnSpc>
            </a:pPr>
            <a:r>
              <a:rPr lang="en-US" sz="1599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Fecha:</a:t>
            </a:r>
          </a:p>
          <a:p>
            <a:pPr algn="l">
              <a:lnSpc>
                <a:spcPts val="2686"/>
              </a:lnSpc>
            </a:pPr>
            <a:r>
              <a:rPr lang="en-US" sz="1599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XXX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71C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82836" y="0"/>
            <a:ext cx="6286348" cy="10287000"/>
            <a:chOff x="0" y="0"/>
            <a:chExt cx="8381797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381746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8381746">
                  <a:moveTo>
                    <a:pt x="0" y="0"/>
                  </a:moveTo>
                  <a:lnTo>
                    <a:pt x="8381746" y="0"/>
                  </a:lnTo>
                  <a:lnTo>
                    <a:pt x="8381746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31820" t="0" r="-3182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656536" y="3714291"/>
            <a:ext cx="4626300" cy="17720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752"/>
              </a:lnSpc>
            </a:pPr>
            <a:r>
              <a:rPr lang="en-US" sz="6400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Impacto #1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1981484" y="4825866"/>
            <a:ext cx="4810534" cy="522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91"/>
              </a:lnSpc>
            </a:pPr>
            <a:r>
              <a:rPr lang="en-US" sz="1899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Explicarse con detalles ....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875136" y="9043249"/>
            <a:ext cx="2189100" cy="3215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86"/>
              </a:lnSpc>
            </a:pPr>
            <a:r>
              <a:rPr lang="en-US" sz="1599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#RIGS26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71C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611573" y="0"/>
            <a:ext cx="9676427" cy="10287000"/>
            <a:chOff x="0" y="0"/>
            <a:chExt cx="12901903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90193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2901930">
                  <a:moveTo>
                    <a:pt x="0" y="0"/>
                  </a:moveTo>
                  <a:lnTo>
                    <a:pt x="12901930" y="0"/>
                  </a:lnTo>
                  <a:lnTo>
                    <a:pt x="1290193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63095" t="0" r="-63095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773663" y="9041834"/>
            <a:ext cx="2189114" cy="3215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86"/>
              </a:lnSpc>
            </a:pPr>
            <a:r>
              <a:rPr lang="en-US" sz="1599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#RIGS26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773663" y="3705570"/>
            <a:ext cx="6010316" cy="17720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752"/>
              </a:lnSpc>
            </a:pPr>
            <a:r>
              <a:rPr lang="en-US" sz="6400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Impacto #2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773663" y="6023791"/>
            <a:ext cx="6010316" cy="5223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92"/>
              </a:lnSpc>
            </a:pPr>
            <a:r>
              <a:rPr lang="en-US" sz="1900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Explicarse con detalles...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71C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5143500"/>
            <a:ext cx="18414448" cy="5177481"/>
            <a:chOff x="0" y="0"/>
            <a:chExt cx="24552597" cy="690330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552656" cy="6903339"/>
            </a:xfrm>
            <a:custGeom>
              <a:avLst/>
              <a:gdLst/>
              <a:ahLst/>
              <a:cxnLst/>
              <a:rect r="r" b="b" t="t" l="l"/>
              <a:pathLst>
                <a:path h="6903339" w="24552656">
                  <a:moveTo>
                    <a:pt x="0" y="0"/>
                  </a:moveTo>
                  <a:lnTo>
                    <a:pt x="24552656" y="0"/>
                  </a:lnTo>
                  <a:lnTo>
                    <a:pt x="24552656" y="6903339"/>
                  </a:lnTo>
                  <a:lnTo>
                    <a:pt x="0" y="69033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14460" r="0" b="-1446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773663" y="1674203"/>
            <a:ext cx="4849178" cy="17720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752"/>
              </a:lnSpc>
            </a:pPr>
            <a:r>
              <a:rPr lang="en-US" sz="6400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Impacto #3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8663111" y="2236178"/>
            <a:ext cx="8596189" cy="5223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92"/>
              </a:lnSpc>
            </a:pPr>
            <a:r>
              <a:rPr lang="en-US" sz="1900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Explicarse con detalles....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5576" r="0" b="-5576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194318" y="4965954"/>
            <a:ext cx="6685333" cy="5321046"/>
            <a:chOff x="0" y="0"/>
            <a:chExt cx="8913778" cy="7094728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913778" cy="7094728"/>
            </a:xfrm>
            <a:custGeom>
              <a:avLst/>
              <a:gdLst/>
              <a:ahLst/>
              <a:cxnLst/>
              <a:rect r="r" b="b" t="t" l="l"/>
              <a:pathLst>
                <a:path h="7094728" w="8913778">
                  <a:moveTo>
                    <a:pt x="0" y="0"/>
                  </a:moveTo>
                  <a:lnTo>
                    <a:pt x="8913778" y="0"/>
                  </a:lnTo>
                  <a:lnTo>
                    <a:pt x="8913778" y="7094728"/>
                  </a:lnTo>
                  <a:lnTo>
                    <a:pt x="0" y="7094728"/>
                  </a:lnTo>
                  <a:close/>
                </a:path>
              </a:pathLst>
            </a:custGeom>
            <a:solidFill>
              <a:srgbClr val="0071CE"/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1773663" y="5024804"/>
            <a:ext cx="6785978" cy="31340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750"/>
              </a:lnSpc>
            </a:pPr>
            <a:r>
              <a:rPr lang="en-US" sz="6398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Impacto</a:t>
            </a:r>
          </a:p>
          <a:p>
            <a:pPr algn="l">
              <a:lnSpc>
                <a:spcPts val="10751"/>
              </a:lnSpc>
            </a:pPr>
            <a:r>
              <a:rPr lang="en-US" sz="6398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Social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773663" y="4985725"/>
            <a:ext cx="6786000" cy="5723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02"/>
              </a:lnSpc>
            </a:pPr>
            <a:r>
              <a:rPr lang="en-US" sz="2799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#RIGS26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773663" y="8409212"/>
            <a:ext cx="2189100" cy="3215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86"/>
              </a:lnSpc>
            </a:pPr>
            <a:r>
              <a:rPr lang="en-US" sz="1599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#RIGS26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>
  <p:cSld>
    <p:bg>
      <p:bgPr>
        <a:solidFill>
          <a:srgbClr val="0071C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17175">
            <a:off x="7264484" y="4538067"/>
            <a:ext cx="9570456" cy="38100"/>
            <a:chOff x="0" y="0"/>
            <a:chExt cx="12760608" cy="50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760579" cy="50800"/>
            </a:xfrm>
            <a:custGeom>
              <a:avLst/>
              <a:gdLst/>
              <a:ahLst/>
              <a:cxnLst/>
              <a:rect r="r" b="b" t="t" l="l"/>
              <a:pathLst>
                <a:path h="50800" w="12760579">
                  <a:moveTo>
                    <a:pt x="25400" y="0"/>
                  </a:moveTo>
                  <a:lnTo>
                    <a:pt x="12735179" y="0"/>
                  </a:lnTo>
                  <a:cubicBezTo>
                    <a:pt x="12749149" y="0"/>
                    <a:pt x="12760579" y="11430"/>
                    <a:pt x="12760579" y="25400"/>
                  </a:cubicBezTo>
                  <a:cubicBezTo>
                    <a:pt x="12760579" y="39370"/>
                    <a:pt x="12749149" y="50800"/>
                    <a:pt x="12735179" y="50800"/>
                  </a:cubicBezTo>
                  <a:lnTo>
                    <a:pt x="25400" y="50800"/>
                  </a:lnTo>
                  <a:cubicBezTo>
                    <a:pt x="11430" y="50800"/>
                    <a:pt x="0" y="39370"/>
                    <a:pt x="0" y="25400"/>
                  </a:cubicBezTo>
                  <a:cubicBezTo>
                    <a:pt x="0" y="11430"/>
                    <a:pt x="11430" y="0"/>
                    <a:pt x="25400" y="0"/>
                  </a:cubicBezTo>
                  <a:close/>
                </a:path>
              </a:pathLst>
            </a:custGeom>
            <a:solidFill>
              <a:srgbClr val="4F677F"/>
            </a:solidFill>
          </p:spPr>
        </p:sp>
      </p:grpSp>
      <p:grpSp>
        <p:nvGrpSpPr>
          <p:cNvPr name="Group 4" id="4"/>
          <p:cNvGrpSpPr/>
          <p:nvPr/>
        </p:nvGrpSpPr>
        <p:grpSpPr>
          <a:xfrm rot="17175">
            <a:off x="7264484" y="6352542"/>
            <a:ext cx="9570456" cy="38100"/>
            <a:chOff x="0" y="0"/>
            <a:chExt cx="12760608" cy="508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2760579" cy="50800"/>
            </a:xfrm>
            <a:custGeom>
              <a:avLst/>
              <a:gdLst/>
              <a:ahLst/>
              <a:cxnLst/>
              <a:rect r="r" b="b" t="t" l="l"/>
              <a:pathLst>
                <a:path h="50800" w="12760579">
                  <a:moveTo>
                    <a:pt x="25400" y="0"/>
                  </a:moveTo>
                  <a:lnTo>
                    <a:pt x="12735179" y="0"/>
                  </a:lnTo>
                  <a:cubicBezTo>
                    <a:pt x="12749149" y="0"/>
                    <a:pt x="12760579" y="11430"/>
                    <a:pt x="12760579" y="25400"/>
                  </a:cubicBezTo>
                  <a:cubicBezTo>
                    <a:pt x="12760579" y="39370"/>
                    <a:pt x="12749149" y="50800"/>
                    <a:pt x="12735179" y="50800"/>
                  </a:cubicBezTo>
                  <a:lnTo>
                    <a:pt x="25400" y="50800"/>
                  </a:lnTo>
                  <a:cubicBezTo>
                    <a:pt x="11430" y="50800"/>
                    <a:pt x="0" y="39370"/>
                    <a:pt x="0" y="25400"/>
                  </a:cubicBezTo>
                  <a:cubicBezTo>
                    <a:pt x="0" y="11430"/>
                    <a:pt x="11430" y="0"/>
                    <a:pt x="25400" y="0"/>
                  </a:cubicBezTo>
                  <a:close/>
                </a:path>
              </a:pathLst>
            </a:custGeom>
            <a:solidFill>
              <a:srgbClr val="4F677F"/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1773663" y="2139585"/>
            <a:ext cx="4627810" cy="31341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749"/>
              </a:lnSpc>
            </a:pPr>
            <a:r>
              <a:rPr lang="en-US" sz="6400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Impacto</a:t>
            </a:r>
          </a:p>
          <a:p>
            <a:pPr algn="l">
              <a:lnSpc>
                <a:spcPts val="10751"/>
              </a:lnSpc>
            </a:pPr>
            <a:r>
              <a:rPr lang="en-US" sz="6398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Social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7307406" y="2684253"/>
            <a:ext cx="2878828" cy="9997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48"/>
              </a:lnSpc>
            </a:pPr>
            <a:r>
              <a:rPr lang="en-US" sz="3600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Impacto # 1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598132" y="2931903"/>
            <a:ext cx="6193886" cy="522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91"/>
              </a:lnSpc>
            </a:pPr>
            <a:r>
              <a:rPr lang="en-US" sz="1899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XXX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307406" y="4498728"/>
            <a:ext cx="2878828" cy="9997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48"/>
              </a:lnSpc>
            </a:pPr>
            <a:r>
              <a:rPr lang="en-US" sz="3600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Impacto # 2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598132" y="4746378"/>
            <a:ext cx="6193886" cy="522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91"/>
              </a:lnSpc>
            </a:pPr>
            <a:r>
              <a:rPr lang="en-US" sz="1899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XX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7307406" y="6313203"/>
            <a:ext cx="2878828" cy="9997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48"/>
              </a:lnSpc>
            </a:pPr>
            <a:r>
              <a:rPr lang="en-US" sz="3600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Impacto # 3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598132" y="6560853"/>
            <a:ext cx="6193886" cy="522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91"/>
              </a:lnSpc>
            </a:pPr>
            <a:r>
              <a:rPr lang="en-US" sz="1899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XXX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773663" y="9041834"/>
            <a:ext cx="2189100" cy="3215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86"/>
              </a:lnSpc>
            </a:pPr>
            <a:r>
              <a:rPr lang="en-US" sz="1599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#RIGS26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773663" y="5525466"/>
            <a:ext cx="4627810" cy="9222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91"/>
              </a:lnSpc>
            </a:pPr>
            <a:r>
              <a:rPr lang="en-US" sz="1899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Señalar si existe vinculación con los ODS: 1, 2, 3, 4, 5, 7, 11 y 16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71C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82836" y="0"/>
            <a:ext cx="6286348" cy="10286999"/>
            <a:chOff x="0" y="0"/>
            <a:chExt cx="8381797" cy="1371599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381746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8381746">
                  <a:moveTo>
                    <a:pt x="0" y="0"/>
                  </a:moveTo>
                  <a:lnTo>
                    <a:pt x="8381746" y="0"/>
                  </a:lnTo>
                  <a:lnTo>
                    <a:pt x="8381746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53533" t="0" r="-153534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555063" y="1186054"/>
            <a:ext cx="4626300" cy="17720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752"/>
              </a:lnSpc>
            </a:pPr>
            <a:r>
              <a:rPr lang="en-US" sz="6400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Impacto #1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1981484" y="4825866"/>
            <a:ext cx="4810534" cy="522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91"/>
              </a:lnSpc>
            </a:pPr>
            <a:r>
              <a:rPr lang="en-US" sz="1899">
                <a:solidFill>
                  <a:srgbClr val="0071CE"/>
                </a:solidFill>
                <a:latin typeface="Arimo"/>
                <a:ea typeface="Arimo"/>
                <a:cs typeface="Arimo"/>
                <a:sym typeface="Arimo"/>
              </a:rPr>
              <a:t>Explicarse con detalles ....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773663" y="9041834"/>
            <a:ext cx="2189100" cy="3215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86"/>
              </a:lnSpc>
            </a:pPr>
            <a:r>
              <a:rPr lang="en-US" sz="1599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#RIGS26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71C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611573" y="0"/>
            <a:ext cx="9676427" cy="10287000"/>
            <a:chOff x="0" y="0"/>
            <a:chExt cx="12901903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90193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2901930">
                  <a:moveTo>
                    <a:pt x="0" y="0"/>
                  </a:moveTo>
                  <a:lnTo>
                    <a:pt x="12901930" y="0"/>
                  </a:lnTo>
                  <a:lnTo>
                    <a:pt x="1290193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86494" t="0" r="-86493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773663" y="9041834"/>
            <a:ext cx="2189100" cy="3215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86"/>
              </a:lnSpc>
            </a:pPr>
            <a:r>
              <a:rPr lang="en-US" sz="1599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#RIGS26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773663" y="3705570"/>
            <a:ext cx="6010316" cy="17720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752"/>
              </a:lnSpc>
            </a:pPr>
            <a:r>
              <a:rPr lang="en-US" sz="6400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Impacto #2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773663" y="6023791"/>
            <a:ext cx="6010316" cy="5223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92"/>
              </a:lnSpc>
            </a:pPr>
            <a:r>
              <a:rPr lang="en-US" sz="1900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Explicarse con detalles...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8611573" y="0"/>
            <a:ext cx="9676427" cy="10287000"/>
            <a:chOff x="0" y="0"/>
            <a:chExt cx="12901903" cy="137160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290193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2901930">
                  <a:moveTo>
                    <a:pt x="0" y="0"/>
                  </a:moveTo>
                  <a:lnTo>
                    <a:pt x="12901930" y="0"/>
                  </a:lnTo>
                  <a:lnTo>
                    <a:pt x="1290193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29659" t="0" r="-29659" b="0"/>
              </a:stretch>
            </a:blipFill>
          </p:spPr>
        </p:sp>
      </p:grp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71C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5143500"/>
            <a:ext cx="18414448" cy="5177481"/>
            <a:chOff x="0" y="0"/>
            <a:chExt cx="24552597" cy="690330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552656" cy="6903339"/>
            </a:xfrm>
            <a:custGeom>
              <a:avLst/>
              <a:gdLst/>
              <a:ahLst/>
              <a:cxnLst/>
              <a:rect r="r" b="b" t="t" l="l"/>
              <a:pathLst>
                <a:path h="6903339" w="24552656">
                  <a:moveTo>
                    <a:pt x="0" y="0"/>
                  </a:moveTo>
                  <a:lnTo>
                    <a:pt x="24552656" y="0"/>
                  </a:lnTo>
                  <a:lnTo>
                    <a:pt x="24552656" y="6903339"/>
                  </a:lnTo>
                  <a:lnTo>
                    <a:pt x="0" y="69033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68480" r="0" b="-6848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773663" y="1578953"/>
            <a:ext cx="4849178" cy="17720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752"/>
              </a:lnSpc>
            </a:pPr>
            <a:r>
              <a:rPr lang="en-US" sz="6400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Impacto #3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8663111" y="2236178"/>
            <a:ext cx="8596189" cy="5223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92"/>
              </a:lnSpc>
            </a:pPr>
            <a:r>
              <a:rPr lang="en-US" sz="1900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Explicarse con detalles....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5342335"/>
            <a:ext cx="18288000" cy="15981857"/>
            <a:chOff x="0" y="0"/>
            <a:chExt cx="24384000" cy="2130914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3995" cy="21309203"/>
            </a:xfrm>
            <a:custGeom>
              <a:avLst/>
              <a:gdLst/>
              <a:ahLst/>
              <a:cxnLst/>
              <a:rect r="r" b="b" t="t" l="l"/>
              <a:pathLst>
                <a:path h="21309203" w="24383995">
                  <a:moveTo>
                    <a:pt x="0" y="0"/>
                  </a:moveTo>
                  <a:lnTo>
                    <a:pt x="24383995" y="0"/>
                  </a:lnTo>
                  <a:lnTo>
                    <a:pt x="24383995" y="21309203"/>
                  </a:lnTo>
                  <a:lnTo>
                    <a:pt x="0" y="213092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8260" t="0" r="-826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028700" y="4965932"/>
            <a:ext cx="7879652" cy="5321046"/>
            <a:chOff x="0" y="0"/>
            <a:chExt cx="10506202" cy="7094728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0506202" cy="7094728"/>
            </a:xfrm>
            <a:custGeom>
              <a:avLst/>
              <a:gdLst/>
              <a:ahLst/>
              <a:cxnLst/>
              <a:rect r="r" b="b" t="t" l="l"/>
              <a:pathLst>
                <a:path h="7094728" w="10506202">
                  <a:moveTo>
                    <a:pt x="0" y="0"/>
                  </a:moveTo>
                  <a:lnTo>
                    <a:pt x="10506202" y="0"/>
                  </a:lnTo>
                  <a:lnTo>
                    <a:pt x="10506202" y="7094728"/>
                  </a:lnTo>
                  <a:lnTo>
                    <a:pt x="0" y="7094728"/>
                  </a:lnTo>
                  <a:close/>
                </a:path>
              </a:pathLst>
            </a:custGeom>
            <a:solidFill>
              <a:srgbClr val="0071CE"/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1773663" y="5406986"/>
            <a:ext cx="6785978" cy="31340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750"/>
              </a:lnSpc>
            </a:pPr>
            <a:r>
              <a:rPr lang="en-US" sz="6398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Impacto </a:t>
            </a:r>
          </a:p>
          <a:p>
            <a:pPr algn="l">
              <a:lnSpc>
                <a:spcPts val="10751"/>
              </a:lnSpc>
            </a:pPr>
            <a:r>
              <a:rPr lang="en-US" sz="6398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Ambiental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773663" y="4985725"/>
            <a:ext cx="6785978" cy="5724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01"/>
              </a:lnSpc>
            </a:pPr>
            <a:r>
              <a:rPr lang="en-US" sz="2799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#RIGS26: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>
  <p:cSld>
    <p:bg>
      <p:bgPr>
        <a:solidFill>
          <a:srgbClr val="0071C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17175">
            <a:off x="7264484" y="4538067"/>
            <a:ext cx="9570456" cy="38100"/>
            <a:chOff x="0" y="0"/>
            <a:chExt cx="12760608" cy="50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760579" cy="50800"/>
            </a:xfrm>
            <a:custGeom>
              <a:avLst/>
              <a:gdLst/>
              <a:ahLst/>
              <a:cxnLst/>
              <a:rect r="r" b="b" t="t" l="l"/>
              <a:pathLst>
                <a:path h="50800" w="12760579">
                  <a:moveTo>
                    <a:pt x="25400" y="0"/>
                  </a:moveTo>
                  <a:lnTo>
                    <a:pt x="12735179" y="0"/>
                  </a:lnTo>
                  <a:cubicBezTo>
                    <a:pt x="12749149" y="0"/>
                    <a:pt x="12760579" y="11430"/>
                    <a:pt x="12760579" y="25400"/>
                  </a:cubicBezTo>
                  <a:cubicBezTo>
                    <a:pt x="12760579" y="39370"/>
                    <a:pt x="12749149" y="50800"/>
                    <a:pt x="12735179" y="50800"/>
                  </a:cubicBezTo>
                  <a:lnTo>
                    <a:pt x="25400" y="50800"/>
                  </a:lnTo>
                  <a:cubicBezTo>
                    <a:pt x="11430" y="50800"/>
                    <a:pt x="0" y="39370"/>
                    <a:pt x="0" y="25400"/>
                  </a:cubicBezTo>
                  <a:cubicBezTo>
                    <a:pt x="0" y="11430"/>
                    <a:pt x="11430" y="0"/>
                    <a:pt x="25400" y="0"/>
                  </a:cubicBezTo>
                  <a:close/>
                </a:path>
              </a:pathLst>
            </a:custGeom>
            <a:solidFill>
              <a:srgbClr val="4F677F"/>
            </a:solidFill>
          </p:spPr>
        </p:sp>
      </p:grpSp>
      <p:grpSp>
        <p:nvGrpSpPr>
          <p:cNvPr name="Group 4" id="4"/>
          <p:cNvGrpSpPr/>
          <p:nvPr/>
        </p:nvGrpSpPr>
        <p:grpSpPr>
          <a:xfrm rot="17175">
            <a:off x="7264484" y="6352542"/>
            <a:ext cx="9570456" cy="38100"/>
            <a:chOff x="0" y="0"/>
            <a:chExt cx="12760608" cy="508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2760579" cy="50800"/>
            </a:xfrm>
            <a:custGeom>
              <a:avLst/>
              <a:gdLst/>
              <a:ahLst/>
              <a:cxnLst/>
              <a:rect r="r" b="b" t="t" l="l"/>
              <a:pathLst>
                <a:path h="50800" w="12760579">
                  <a:moveTo>
                    <a:pt x="25400" y="0"/>
                  </a:moveTo>
                  <a:lnTo>
                    <a:pt x="12735179" y="0"/>
                  </a:lnTo>
                  <a:cubicBezTo>
                    <a:pt x="12749149" y="0"/>
                    <a:pt x="12760579" y="11430"/>
                    <a:pt x="12760579" y="25400"/>
                  </a:cubicBezTo>
                  <a:cubicBezTo>
                    <a:pt x="12760579" y="39370"/>
                    <a:pt x="12749149" y="50800"/>
                    <a:pt x="12735179" y="50800"/>
                  </a:cubicBezTo>
                  <a:lnTo>
                    <a:pt x="25400" y="50800"/>
                  </a:lnTo>
                  <a:cubicBezTo>
                    <a:pt x="11430" y="50800"/>
                    <a:pt x="0" y="39370"/>
                    <a:pt x="0" y="25400"/>
                  </a:cubicBezTo>
                  <a:cubicBezTo>
                    <a:pt x="0" y="11430"/>
                    <a:pt x="11430" y="0"/>
                    <a:pt x="25400" y="0"/>
                  </a:cubicBezTo>
                  <a:close/>
                </a:path>
              </a:pathLst>
            </a:custGeom>
            <a:solidFill>
              <a:srgbClr val="4F677F"/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1773663" y="2139585"/>
            <a:ext cx="4627810" cy="31341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749"/>
              </a:lnSpc>
            </a:pPr>
            <a:r>
              <a:rPr lang="en-US" sz="6400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Impacto</a:t>
            </a:r>
          </a:p>
          <a:p>
            <a:pPr algn="l">
              <a:lnSpc>
                <a:spcPts val="10751"/>
              </a:lnSpc>
            </a:pPr>
            <a:r>
              <a:rPr lang="en-US" sz="6398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Ambiental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7307406" y="2684253"/>
            <a:ext cx="2878828" cy="9997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48"/>
              </a:lnSpc>
            </a:pPr>
            <a:r>
              <a:rPr lang="en-US" sz="3600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Impacto # 1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598132" y="2931903"/>
            <a:ext cx="6193886" cy="522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91"/>
              </a:lnSpc>
            </a:pPr>
            <a:r>
              <a:rPr lang="en-US" sz="1899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XXX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307406" y="4498728"/>
            <a:ext cx="2878828" cy="9997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48"/>
              </a:lnSpc>
            </a:pPr>
            <a:r>
              <a:rPr lang="en-US" sz="3600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Impacto # 2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598132" y="4746378"/>
            <a:ext cx="6193886" cy="522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91"/>
              </a:lnSpc>
            </a:pPr>
            <a:r>
              <a:rPr lang="en-US" sz="1899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XX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7307406" y="6313203"/>
            <a:ext cx="2878828" cy="9997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48"/>
              </a:lnSpc>
            </a:pPr>
            <a:r>
              <a:rPr lang="en-US" sz="3600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Impacto # 3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598132" y="6560853"/>
            <a:ext cx="6193886" cy="522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91"/>
              </a:lnSpc>
            </a:pPr>
            <a:r>
              <a:rPr lang="en-US" sz="1899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XXX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773663" y="9041834"/>
            <a:ext cx="2189100" cy="3215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86"/>
              </a:lnSpc>
            </a:pPr>
            <a:r>
              <a:rPr lang="en-US" sz="1599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#RIGS26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773663" y="5525466"/>
            <a:ext cx="4627810" cy="9222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91"/>
              </a:lnSpc>
            </a:pPr>
            <a:r>
              <a:rPr lang="en-US" sz="1899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Señalar si existe vinculación con los ODS: 6, 13, 14 y 15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>
  <p:cSld>
    <p:bg>
      <p:bgPr>
        <a:solidFill>
          <a:srgbClr val="0071C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773663" y="295275"/>
            <a:ext cx="6785978" cy="14060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497"/>
              </a:lnSpc>
            </a:pPr>
            <a:r>
              <a:rPr lang="en-US" sz="5055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Contenido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773663" y="2623813"/>
            <a:ext cx="3921017" cy="9997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48"/>
              </a:lnSpc>
            </a:pPr>
            <a:r>
              <a:rPr lang="en-US" sz="3600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01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773663" y="3532974"/>
            <a:ext cx="3921017" cy="6409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62"/>
              </a:lnSpc>
            </a:pPr>
            <a:r>
              <a:rPr lang="en-US" sz="2300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Detalles del Proyecto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6244311" y="2623813"/>
            <a:ext cx="3921017" cy="9997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48"/>
              </a:lnSpc>
            </a:pPr>
            <a:r>
              <a:rPr lang="en-US" sz="3600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02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6244311" y="3532974"/>
            <a:ext cx="3921017" cy="6409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62"/>
              </a:lnSpc>
            </a:pPr>
            <a:r>
              <a:rPr lang="en-US" sz="2300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Impacto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486981" y="2623813"/>
            <a:ext cx="3921017" cy="9997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48"/>
              </a:lnSpc>
            </a:pPr>
            <a:r>
              <a:rPr lang="en-US" sz="3600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03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486981" y="3534760"/>
            <a:ext cx="3921017" cy="6409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62"/>
              </a:lnSpc>
            </a:pPr>
            <a:r>
              <a:rPr lang="en-US" sz="2300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Comunicación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5694680" y="4353726"/>
            <a:ext cx="3921017" cy="19156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73405" indent="-143351" lvl="3">
              <a:lnSpc>
                <a:spcPts val="4536"/>
              </a:lnSpc>
              <a:buFont typeface="Arial"/>
              <a:buChar char="￭"/>
            </a:pPr>
            <a:r>
              <a:rPr lang="en-US" sz="2100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Impacto Economico</a:t>
            </a:r>
          </a:p>
          <a:p>
            <a:pPr algn="l" marL="573405" indent="-143351" lvl="3">
              <a:lnSpc>
                <a:spcPts val="4536"/>
              </a:lnSpc>
              <a:buFont typeface="Arial"/>
              <a:buChar char="￭"/>
            </a:pPr>
            <a:r>
              <a:rPr lang="en-US" sz="2100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Impacto Social</a:t>
            </a:r>
          </a:p>
          <a:p>
            <a:pPr algn="l" marL="573405" indent="-143351" lvl="3">
              <a:lnSpc>
                <a:spcPts val="4536"/>
              </a:lnSpc>
              <a:buFont typeface="Arial"/>
              <a:buChar char="￭"/>
            </a:pPr>
            <a:r>
              <a:rPr lang="en-US" sz="2100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Impacto Ambiental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209305" y="4353726"/>
            <a:ext cx="3618600" cy="23393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73405" indent="-143351" lvl="3">
              <a:lnSpc>
                <a:spcPts val="4536"/>
              </a:lnSpc>
              <a:buFont typeface="Arial"/>
              <a:buChar char="￭"/>
            </a:pPr>
            <a:r>
              <a:rPr lang="en-US" sz="2100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La idea innovadora</a:t>
            </a:r>
          </a:p>
          <a:p>
            <a:pPr algn="l" marL="573405" indent="-143351" lvl="3">
              <a:lnSpc>
                <a:spcPts val="4536"/>
              </a:lnSpc>
              <a:buFont typeface="Arial"/>
              <a:buChar char="￭"/>
            </a:pPr>
            <a:r>
              <a:rPr lang="en-US" sz="2100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Objetivo(s)</a:t>
            </a:r>
          </a:p>
          <a:p>
            <a:pPr algn="l" marL="573405" indent="-143351" lvl="3">
              <a:lnSpc>
                <a:spcPts val="4536"/>
              </a:lnSpc>
              <a:buFont typeface="Arial"/>
              <a:buChar char="￭"/>
            </a:pPr>
            <a:r>
              <a:rPr lang="en-US" sz="2100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Equipo</a:t>
            </a:r>
          </a:p>
          <a:p>
            <a:pPr algn="l" marL="573405" indent="-143351" lvl="3">
              <a:lnSpc>
                <a:spcPts val="3024"/>
              </a:lnSpc>
            </a:pPr>
          </a:p>
        </p:txBody>
      </p:sp>
      <p:sp>
        <p:nvSpPr>
          <p:cNvPr name="TextBox 11" id="11"/>
          <p:cNvSpPr txBox="true"/>
          <p:nvPr/>
        </p:nvSpPr>
        <p:spPr>
          <a:xfrm rot="0">
            <a:off x="10165328" y="4353726"/>
            <a:ext cx="3384742" cy="11963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73405" indent="-143351" lvl="3">
              <a:lnSpc>
                <a:spcPts val="4536"/>
              </a:lnSpc>
              <a:buFont typeface="Arial"/>
              <a:buChar char="￭"/>
            </a:pPr>
            <a:r>
              <a:rPr lang="en-US" sz="2100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Difusión</a:t>
            </a:r>
          </a:p>
          <a:p>
            <a:pPr algn="l" marL="573405" indent="-143351" lvl="3">
              <a:lnSpc>
                <a:spcPts val="3024"/>
              </a:lnSpc>
            </a:pPr>
          </a:p>
        </p:txBody>
      </p:sp>
      <p:grpSp>
        <p:nvGrpSpPr>
          <p:cNvPr name="Group 12" id="12"/>
          <p:cNvGrpSpPr/>
          <p:nvPr/>
        </p:nvGrpSpPr>
        <p:grpSpPr>
          <a:xfrm rot="10540">
            <a:off x="1730764" y="4403547"/>
            <a:ext cx="15571435" cy="38100"/>
            <a:chOff x="0" y="0"/>
            <a:chExt cx="20761913" cy="50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0761961" cy="50800"/>
            </a:xfrm>
            <a:custGeom>
              <a:avLst/>
              <a:gdLst/>
              <a:ahLst/>
              <a:cxnLst/>
              <a:rect r="r" b="b" t="t" l="l"/>
              <a:pathLst>
                <a:path h="50800" w="20761961">
                  <a:moveTo>
                    <a:pt x="25400" y="0"/>
                  </a:moveTo>
                  <a:lnTo>
                    <a:pt x="20736561" y="0"/>
                  </a:lnTo>
                  <a:cubicBezTo>
                    <a:pt x="20750530" y="0"/>
                    <a:pt x="20761961" y="11430"/>
                    <a:pt x="20761961" y="25400"/>
                  </a:cubicBezTo>
                  <a:cubicBezTo>
                    <a:pt x="20761961" y="39370"/>
                    <a:pt x="20750530" y="50800"/>
                    <a:pt x="20736561" y="50800"/>
                  </a:cubicBezTo>
                  <a:lnTo>
                    <a:pt x="25400" y="50800"/>
                  </a:lnTo>
                  <a:cubicBezTo>
                    <a:pt x="11430" y="50800"/>
                    <a:pt x="0" y="39370"/>
                    <a:pt x="0" y="25400"/>
                  </a:cubicBezTo>
                  <a:cubicBezTo>
                    <a:pt x="0" y="11430"/>
                    <a:pt x="11430" y="0"/>
                    <a:pt x="25400" y="0"/>
                  </a:cubicBezTo>
                  <a:close/>
                </a:path>
              </a:pathLst>
            </a:custGeom>
            <a:solidFill>
              <a:srgbClr val="EDEDED"/>
            </a:solidFill>
          </p:spPr>
        </p:sp>
      </p:grpSp>
      <p:sp>
        <p:nvSpPr>
          <p:cNvPr name="TextBox 14" id="14"/>
          <p:cNvSpPr txBox="true"/>
          <p:nvPr/>
        </p:nvSpPr>
        <p:spPr>
          <a:xfrm rot="0">
            <a:off x="14366983" y="2623813"/>
            <a:ext cx="3921017" cy="9997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48"/>
              </a:lnSpc>
            </a:pPr>
            <a:r>
              <a:rPr lang="en-US" sz="3600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04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4366983" y="3534760"/>
            <a:ext cx="3921017" cy="6409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62"/>
              </a:lnSpc>
            </a:pPr>
            <a:r>
              <a:rPr lang="en-US" sz="2300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Continuidad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3874558" y="4318724"/>
            <a:ext cx="3384742" cy="7726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73405" indent="-143351" lvl="3">
              <a:lnSpc>
                <a:spcPts val="4536"/>
              </a:lnSpc>
              <a:buFont typeface="Arial"/>
              <a:buChar char="￭"/>
            </a:pPr>
            <a:r>
              <a:rPr lang="en-US" sz="2100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Escalable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71C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282836" y="0"/>
            <a:ext cx="6286348" cy="10287000"/>
            <a:chOff x="0" y="0"/>
            <a:chExt cx="8381797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381746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8381746">
                  <a:moveTo>
                    <a:pt x="0" y="0"/>
                  </a:moveTo>
                  <a:lnTo>
                    <a:pt x="8381746" y="0"/>
                  </a:lnTo>
                  <a:lnTo>
                    <a:pt x="8381746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72539" t="0" r="-7254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656536" y="415526"/>
            <a:ext cx="4626300" cy="17720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752"/>
              </a:lnSpc>
            </a:pPr>
            <a:r>
              <a:rPr lang="en-US" sz="6400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Impacto #1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1981484" y="4825866"/>
            <a:ext cx="4810534" cy="522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91"/>
              </a:lnSpc>
            </a:pPr>
            <a:r>
              <a:rPr lang="en-US" sz="1899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Explicarse con detalles ....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773663" y="9041834"/>
            <a:ext cx="2189100" cy="3215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86"/>
              </a:lnSpc>
            </a:pPr>
            <a:r>
              <a:rPr lang="en-US" sz="1599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#RIGS26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71C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611573" y="0"/>
            <a:ext cx="9676427" cy="10287000"/>
            <a:chOff x="0" y="0"/>
            <a:chExt cx="12901903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90193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2901930">
                  <a:moveTo>
                    <a:pt x="0" y="0"/>
                  </a:moveTo>
                  <a:lnTo>
                    <a:pt x="12901930" y="0"/>
                  </a:lnTo>
                  <a:lnTo>
                    <a:pt x="1290193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86494" t="0" r="-86493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773663" y="9041834"/>
            <a:ext cx="2189100" cy="3215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86"/>
              </a:lnSpc>
            </a:pPr>
            <a:r>
              <a:rPr lang="en-US" sz="1599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#RIGS26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773663" y="3705570"/>
            <a:ext cx="6010316" cy="17720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752"/>
              </a:lnSpc>
            </a:pPr>
            <a:r>
              <a:rPr lang="en-US" sz="6400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Impacto #2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773663" y="6023791"/>
            <a:ext cx="6010316" cy="5223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92"/>
              </a:lnSpc>
            </a:pPr>
            <a:r>
              <a:rPr lang="en-US" sz="1900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Explicarse con detalles...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8611573" y="0"/>
            <a:ext cx="9676427" cy="10287000"/>
            <a:chOff x="0" y="0"/>
            <a:chExt cx="12901903" cy="137160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290193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2901930">
                  <a:moveTo>
                    <a:pt x="0" y="0"/>
                  </a:moveTo>
                  <a:lnTo>
                    <a:pt x="12901930" y="0"/>
                  </a:lnTo>
                  <a:lnTo>
                    <a:pt x="1290193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36783" t="0" r="-36783" b="0"/>
              </a:stretch>
            </a:blipFill>
          </p:spPr>
        </p:sp>
      </p:grp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71C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5143500"/>
            <a:ext cx="18288003" cy="5177477"/>
            <a:chOff x="0" y="0"/>
            <a:chExt cx="24384004" cy="690330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6903339"/>
            </a:xfrm>
            <a:custGeom>
              <a:avLst/>
              <a:gdLst/>
              <a:ahLst/>
              <a:cxnLst/>
              <a:rect r="r" b="b" t="t" l="l"/>
              <a:pathLst>
                <a:path h="6903339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6903339"/>
                  </a:lnTo>
                  <a:lnTo>
                    <a:pt x="0" y="69033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67740" r="0" b="-67739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773663" y="1578953"/>
            <a:ext cx="4849178" cy="17720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752"/>
              </a:lnSpc>
            </a:pPr>
            <a:r>
              <a:rPr lang="en-US" sz="6400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Impacto #3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8663111" y="2236178"/>
            <a:ext cx="8596189" cy="5223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92"/>
              </a:lnSpc>
            </a:pPr>
            <a:r>
              <a:rPr lang="en-US" sz="1900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Explicarse con detalles....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9298" r="0" b="-9298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028700" y="4765007"/>
            <a:ext cx="7814500" cy="5521357"/>
            <a:chOff x="0" y="0"/>
            <a:chExt cx="10419334" cy="736180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0419334" cy="7361809"/>
            </a:xfrm>
            <a:custGeom>
              <a:avLst/>
              <a:gdLst/>
              <a:ahLst/>
              <a:cxnLst/>
              <a:rect r="r" b="b" t="t" l="l"/>
              <a:pathLst>
                <a:path h="7361809" w="10419334">
                  <a:moveTo>
                    <a:pt x="0" y="0"/>
                  </a:moveTo>
                  <a:lnTo>
                    <a:pt x="10419334" y="0"/>
                  </a:lnTo>
                  <a:lnTo>
                    <a:pt x="10419334" y="7361809"/>
                  </a:lnTo>
                  <a:lnTo>
                    <a:pt x="0" y="7361809"/>
                  </a:lnTo>
                  <a:close/>
                </a:path>
              </a:pathLst>
            </a:custGeom>
            <a:solidFill>
              <a:srgbClr val="11C7CE"/>
            </a:solidFill>
          </p:spPr>
        </p:sp>
      </p:grpSp>
      <p:grpSp>
        <p:nvGrpSpPr>
          <p:cNvPr name="Group 6" id="6"/>
          <p:cNvGrpSpPr/>
          <p:nvPr/>
        </p:nvGrpSpPr>
        <p:grpSpPr>
          <a:xfrm rot="-1080000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7" id="7"/>
            <p:cNvSpPr/>
            <p:nvPr/>
          </p:nvSpPr>
          <p:spPr>
            <a:xfrm flipH="true" flipV="tru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1773663" y="5593700"/>
            <a:ext cx="6785978" cy="17718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751"/>
              </a:lnSpc>
            </a:pPr>
            <a:r>
              <a:rPr lang="en-US" sz="6398">
                <a:solidFill>
                  <a:srgbClr val="2D2925"/>
                </a:solidFill>
                <a:latin typeface="Arimo"/>
                <a:ea typeface="Arimo"/>
                <a:cs typeface="Arimo"/>
                <a:sym typeface="Arimo"/>
              </a:rPr>
              <a:t>Comunicación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773663" y="5554620"/>
            <a:ext cx="6786000" cy="5723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02"/>
              </a:lnSpc>
            </a:pPr>
            <a:r>
              <a:rPr lang="en-US" sz="2799">
                <a:solidFill>
                  <a:srgbClr val="2D2925"/>
                </a:solidFill>
                <a:latin typeface="Arimo"/>
                <a:ea typeface="Arimo"/>
                <a:cs typeface="Arimo"/>
                <a:sym typeface="Arimo"/>
              </a:rPr>
              <a:t>#RIGS26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773663" y="8536606"/>
            <a:ext cx="2189100" cy="3215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86"/>
              </a:lnSpc>
            </a:pPr>
            <a:r>
              <a:rPr lang="en-US" sz="1599">
                <a:solidFill>
                  <a:srgbClr val="2D2925"/>
                </a:solidFill>
                <a:latin typeface="Arimo"/>
                <a:ea typeface="Arimo"/>
                <a:cs typeface="Arimo"/>
                <a:sym typeface="Arimo"/>
              </a:rPr>
              <a:t>#RIGS26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71C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3377218"/>
            <a:ext cx="18288000" cy="2949974"/>
            <a:chOff x="0" y="0"/>
            <a:chExt cx="24384000" cy="393329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3933317"/>
            </a:xfrm>
            <a:custGeom>
              <a:avLst/>
              <a:gdLst/>
              <a:ahLst/>
              <a:cxnLst/>
              <a:rect r="r" b="b" t="t" l="l"/>
              <a:pathLst>
                <a:path h="3933317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3933317"/>
                  </a:lnTo>
                  <a:lnTo>
                    <a:pt x="0" y="39333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195574" r="0" b="-195573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5108978" y="-2979"/>
            <a:ext cx="8070045" cy="31339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751"/>
              </a:lnSpc>
            </a:pPr>
            <a:r>
              <a:rPr lang="en-US" sz="6398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Comunicación y Difusión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673414" y="6726295"/>
            <a:ext cx="6941100" cy="522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191"/>
              </a:lnSpc>
            </a:pPr>
            <a:r>
              <a:rPr lang="en-US" sz="1899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¿Cómo se ha comunicado y difundido el proyecto?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773663" y="9041834"/>
            <a:ext cx="2189100" cy="3215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86"/>
              </a:lnSpc>
            </a:pPr>
            <a:r>
              <a:rPr lang="en-US" sz="1599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#RIGS26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9298" r="0" b="-9298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028700" y="4765007"/>
            <a:ext cx="7814500" cy="5521357"/>
            <a:chOff x="0" y="0"/>
            <a:chExt cx="10419334" cy="736180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0419334" cy="7361809"/>
            </a:xfrm>
            <a:custGeom>
              <a:avLst/>
              <a:gdLst/>
              <a:ahLst/>
              <a:cxnLst/>
              <a:rect r="r" b="b" t="t" l="l"/>
              <a:pathLst>
                <a:path h="7361809" w="10419334">
                  <a:moveTo>
                    <a:pt x="0" y="0"/>
                  </a:moveTo>
                  <a:lnTo>
                    <a:pt x="10419334" y="0"/>
                  </a:lnTo>
                  <a:lnTo>
                    <a:pt x="10419334" y="7361809"/>
                  </a:lnTo>
                  <a:lnTo>
                    <a:pt x="0" y="7361809"/>
                  </a:lnTo>
                  <a:close/>
                </a:path>
              </a:pathLst>
            </a:custGeom>
            <a:solidFill>
              <a:srgbClr val="11C7CE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6685823" y="0"/>
            <a:ext cx="12293287" cy="10287000"/>
            <a:chOff x="0" y="0"/>
            <a:chExt cx="16391050" cy="137160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6391049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6391049">
                  <a:moveTo>
                    <a:pt x="0" y="0"/>
                  </a:moveTo>
                  <a:lnTo>
                    <a:pt x="16391049" y="0"/>
                  </a:lnTo>
                  <a:lnTo>
                    <a:pt x="16391049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12681" t="0" r="-12681" b="0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0" y="-948333"/>
            <a:ext cx="6816052" cy="11880637"/>
          </a:xfrm>
          <a:custGeom>
            <a:avLst/>
            <a:gdLst/>
            <a:ahLst/>
            <a:cxnLst/>
            <a:rect r="r" b="b" t="t" l="l"/>
            <a:pathLst>
              <a:path h="11880637" w="6816052">
                <a:moveTo>
                  <a:pt x="0" y="0"/>
                </a:moveTo>
                <a:lnTo>
                  <a:pt x="6816052" y="0"/>
                </a:lnTo>
                <a:lnTo>
                  <a:pt x="6816052" y="11880637"/>
                </a:lnTo>
                <a:lnTo>
                  <a:pt x="0" y="118806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773663" y="5593700"/>
            <a:ext cx="6785978" cy="17718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751"/>
              </a:lnSpc>
            </a:pPr>
            <a:r>
              <a:rPr lang="en-US" sz="6398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Continuidad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773663" y="5554620"/>
            <a:ext cx="6785978" cy="5723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02"/>
              </a:lnSpc>
            </a:pPr>
            <a:r>
              <a:rPr lang="en-US" sz="2799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#RIGS26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773663" y="8536606"/>
            <a:ext cx="2189114" cy="3215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86"/>
              </a:lnSpc>
            </a:pPr>
            <a:r>
              <a:rPr lang="en-US" sz="1599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#RIGS26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71C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0313370" cy="10685871"/>
            <a:chOff x="0" y="0"/>
            <a:chExt cx="13751160" cy="14247828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751179" cy="14247876"/>
            </a:xfrm>
            <a:custGeom>
              <a:avLst/>
              <a:gdLst/>
              <a:ahLst/>
              <a:cxnLst/>
              <a:rect r="r" b="b" t="t" l="l"/>
              <a:pathLst>
                <a:path h="14247876" w="13751179">
                  <a:moveTo>
                    <a:pt x="0" y="0"/>
                  </a:moveTo>
                  <a:lnTo>
                    <a:pt x="13751179" y="0"/>
                  </a:lnTo>
                  <a:lnTo>
                    <a:pt x="13751179" y="14247876"/>
                  </a:lnTo>
                  <a:lnTo>
                    <a:pt x="0" y="142478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7757" t="0" r="-27757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1460767" y="3367086"/>
            <a:ext cx="5331150" cy="13056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063"/>
              </a:lnSpc>
            </a:pPr>
            <a:r>
              <a:rPr lang="en-US" sz="5599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Continuidad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1460767" y="5169758"/>
            <a:ext cx="5111939" cy="14817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28"/>
              </a:lnSpc>
            </a:pPr>
            <a:r>
              <a:rPr lang="en-US" sz="2100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¿Cómo se asegura la continuidad del proyecto?  Es escalable o aplicable a otras areas?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1460767" y="9041834"/>
            <a:ext cx="2189100" cy="3215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86"/>
              </a:lnSpc>
            </a:pPr>
            <a:r>
              <a:rPr lang="en-US" sz="1599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#RIGS26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>
  <p:cSld>
    <p:bg>
      <p:bgPr>
        <a:solidFill>
          <a:srgbClr val="0071C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660992" y="6052659"/>
            <a:ext cx="5331251" cy="23248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063"/>
              </a:lnSpc>
            </a:pPr>
            <a:r>
              <a:rPr lang="en-US" sz="5599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Fin de la </a:t>
            </a:r>
          </a:p>
          <a:p>
            <a:pPr algn="l">
              <a:lnSpc>
                <a:spcPts val="8063"/>
              </a:lnSpc>
            </a:pPr>
            <a:r>
              <a:rPr lang="en-US" sz="5599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Presentación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2620390" y="4715783"/>
            <a:ext cx="4075875" cy="5863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28"/>
              </a:lnSpc>
            </a:pPr>
            <a:r>
              <a:rPr lang="en-US" sz="2100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www.xxxxx.com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2620390" y="4171549"/>
            <a:ext cx="4075850" cy="676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8"/>
              </a:lnSpc>
            </a:pPr>
            <a:r>
              <a:rPr lang="en-US" sz="2499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Sitioweb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2620390" y="6505470"/>
            <a:ext cx="4075850" cy="5863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28"/>
              </a:lnSpc>
            </a:pPr>
            <a:r>
              <a:rPr lang="en-US" sz="2100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123-456-7890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2620390" y="5961236"/>
            <a:ext cx="4075850" cy="676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8"/>
              </a:lnSpc>
            </a:pPr>
            <a:r>
              <a:rPr lang="en-US" sz="2499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Telefono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2620390" y="8295324"/>
            <a:ext cx="4075875" cy="5863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28"/>
              </a:lnSpc>
            </a:pPr>
            <a:r>
              <a:rPr lang="en-US" sz="2100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XXX@XXXXX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2620390" y="7751089"/>
            <a:ext cx="4075850" cy="676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8"/>
              </a:lnSpc>
            </a:pPr>
            <a:r>
              <a:rPr lang="en-US" sz="2499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Email</a:t>
            </a:r>
          </a:p>
        </p:txBody>
      </p:sp>
      <p:grpSp>
        <p:nvGrpSpPr>
          <p:cNvPr name="Group 9" id="9"/>
          <p:cNvGrpSpPr/>
          <p:nvPr/>
        </p:nvGrpSpPr>
        <p:grpSpPr>
          <a:xfrm rot="34933">
            <a:off x="12572644" y="5590626"/>
            <a:ext cx="4734402" cy="47625"/>
            <a:chOff x="0" y="0"/>
            <a:chExt cx="6312536" cy="635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312535" cy="63500"/>
            </a:xfrm>
            <a:custGeom>
              <a:avLst/>
              <a:gdLst/>
              <a:ahLst/>
              <a:cxnLst/>
              <a:rect r="r" b="b" t="t" l="l"/>
              <a:pathLst>
                <a:path h="63500" w="6312535">
                  <a:moveTo>
                    <a:pt x="31750" y="0"/>
                  </a:moveTo>
                  <a:lnTo>
                    <a:pt x="6280785" y="0"/>
                  </a:lnTo>
                  <a:cubicBezTo>
                    <a:pt x="6298311" y="0"/>
                    <a:pt x="6312535" y="14224"/>
                    <a:pt x="6312535" y="31750"/>
                  </a:cubicBezTo>
                  <a:cubicBezTo>
                    <a:pt x="6312535" y="49276"/>
                    <a:pt x="6298311" y="63500"/>
                    <a:pt x="6280785" y="63500"/>
                  </a:cubicBezTo>
                  <a:lnTo>
                    <a:pt x="31750" y="63500"/>
                  </a:lnTo>
                  <a:cubicBezTo>
                    <a:pt x="14224" y="63500"/>
                    <a:pt x="0" y="49276"/>
                    <a:pt x="0" y="31750"/>
                  </a:cubicBezTo>
                  <a:cubicBezTo>
                    <a:pt x="0" y="14224"/>
                    <a:pt x="14224" y="0"/>
                    <a:pt x="31750" y="0"/>
                  </a:cubicBezTo>
                  <a:close/>
                </a:path>
              </a:pathLst>
            </a:custGeom>
            <a:solidFill>
              <a:srgbClr val="E8E4DA"/>
            </a:solidFill>
          </p:spPr>
        </p:sp>
      </p:grpSp>
      <p:grpSp>
        <p:nvGrpSpPr>
          <p:cNvPr name="Group 11" id="11"/>
          <p:cNvGrpSpPr/>
          <p:nvPr/>
        </p:nvGrpSpPr>
        <p:grpSpPr>
          <a:xfrm rot="34933">
            <a:off x="12572645" y="7380313"/>
            <a:ext cx="4734402" cy="47625"/>
            <a:chOff x="0" y="0"/>
            <a:chExt cx="6312536" cy="635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6312535" cy="63500"/>
            </a:xfrm>
            <a:custGeom>
              <a:avLst/>
              <a:gdLst/>
              <a:ahLst/>
              <a:cxnLst/>
              <a:rect r="r" b="b" t="t" l="l"/>
              <a:pathLst>
                <a:path h="63500" w="6312535">
                  <a:moveTo>
                    <a:pt x="31750" y="0"/>
                  </a:moveTo>
                  <a:lnTo>
                    <a:pt x="6280785" y="0"/>
                  </a:lnTo>
                  <a:cubicBezTo>
                    <a:pt x="6298311" y="0"/>
                    <a:pt x="6312535" y="14224"/>
                    <a:pt x="6312535" y="31750"/>
                  </a:cubicBezTo>
                  <a:cubicBezTo>
                    <a:pt x="6312535" y="49276"/>
                    <a:pt x="6298311" y="63500"/>
                    <a:pt x="6280785" y="63500"/>
                  </a:cubicBezTo>
                  <a:lnTo>
                    <a:pt x="31750" y="63500"/>
                  </a:lnTo>
                  <a:cubicBezTo>
                    <a:pt x="14224" y="63500"/>
                    <a:pt x="0" y="49276"/>
                    <a:pt x="0" y="31750"/>
                  </a:cubicBezTo>
                  <a:cubicBezTo>
                    <a:pt x="0" y="14224"/>
                    <a:pt x="14224" y="0"/>
                    <a:pt x="31750" y="0"/>
                  </a:cubicBezTo>
                  <a:close/>
                </a:path>
              </a:pathLst>
            </a:custGeom>
            <a:solidFill>
              <a:srgbClr val="E8E4DA"/>
            </a:solidFill>
          </p:spPr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9222" r="0" b="-9222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745163" y="4765643"/>
            <a:ext cx="7814500" cy="5521357"/>
            <a:chOff x="0" y="0"/>
            <a:chExt cx="10419334" cy="736180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0419334" cy="7361809"/>
            </a:xfrm>
            <a:custGeom>
              <a:avLst/>
              <a:gdLst/>
              <a:ahLst/>
              <a:cxnLst/>
              <a:rect r="r" b="b" t="t" l="l"/>
              <a:pathLst>
                <a:path h="7361809" w="10419334">
                  <a:moveTo>
                    <a:pt x="0" y="0"/>
                  </a:moveTo>
                  <a:lnTo>
                    <a:pt x="10419334" y="0"/>
                  </a:lnTo>
                  <a:lnTo>
                    <a:pt x="10419334" y="7361809"/>
                  </a:lnTo>
                  <a:lnTo>
                    <a:pt x="0" y="7361809"/>
                  </a:lnTo>
                  <a:close/>
                </a:path>
              </a:pathLst>
            </a:custGeom>
            <a:solidFill>
              <a:srgbClr val="0071CE"/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1773663" y="5514850"/>
            <a:ext cx="6786000" cy="17718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751"/>
              </a:lnSpc>
            </a:pPr>
            <a:r>
              <a:rPr lang="en-US" sz="6398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Detalles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773663" y="5475770"/>
            <a:ext cx="6786000" cy="5723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02"/>
              </a:lnSpc>
            </a:pPr>
            <a:r>
              <a:rPr lang="en-US" sz="2799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#RIGS26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773663" y="8536606"/>
            <a:ext cx="2189100" cy="3215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86"/>
              </a:lnSpc>
            </a:pPr>
            <a:r>
              <a:rPr lang="en-US" sz="1599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#RIGS26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4469397" y="8242670"/>
            <a:ext cx="2189100" cy="7692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85"/>
              </a:lnSpc>
            </a:pPr>
            <a:r>
              <a:rPr lang="en-US" sz="1599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Fecha:</a:t>
            </a:r>
          </a:p>
          <a:p>
            <a:pPr algn="l">
              <a:lnSpc>
                <a:spcPts val="2686"/>
              </a:lnSpc>
            </a:pPr>
            <a:r>
              <a:rPr lang="en-US" sz="1599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XXXX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>
  <p:cSld>
    <p:bg>
      <p:bgPr>
        <a:solidFill>
          <a:srgbClr val="0071C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561975"/>
            <a:ext cx="5143401" cy="23248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063"/>
              </a:lnSpc>
            </a:pPr>
            <a:r>
              <a:rPr lang="en-US" sz="5599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Titulo del Proyecto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71C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307364" y="0"/>
            <a:ext cx="10391069" cy="10287000"/>
            <a:chOff x="0" y="0"/>
            <a:chExt cx="13854759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3854737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3854737">
                  <a:moveTo>
                    <a:pt x="0" y="0"/>
                  </a:moveTo>
                  <a:lnTo>
                    <a:pt x="13854737" y="0"/>
                  </a:lnTo>
                  <a:lnTo>
                    <a:pt x="13854737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9998" t="0" r="-29998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773663" y="2985276"/>
            <a:ext cx="6414000" cy="10340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28"/>
              </a:lnSpc>
            </a:pPr>
            <a:r>
              <a:rPr lang="en-US" sz="2100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Explicar cómo se gestó la idea y la innovación asociada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773663" y="561975"/>
            <a:ext cx="6785978" cy="23248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063"/>
              </a:lnSpc>
            </a:pPr>
            <a:r>
              <a:rPr lang="en-US" sz="5599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Una buena e innovadora idea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71C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88103" y="5639917"/>
            <a:ext cx="3917398" cy="1942752"/>
            <a:chOff x="0" y="0"/>
            <a:chExt cx="5223197" cy="259033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5223256" cy="2590292"/>
            </a:xfrm>
            <a:custGeom>
              <a:avLst/>
              <a:gdLst/>
              <a:ahLst/>
              <a:cxnLst/>
              <a:rect r="r" b="b" t="t" l="l"/>
              <a:pathLst>
                <a:path h="2590292" w="5223256">
                  <a:moveTo>
                    <a:pt x="0" y="0"/>
                  </a:moveTo>
                  <a:lnTo>
                    <a:pt x="5223256" y="0"/>
                  </a:lnTo>
                  <a:lnTo>
                    <a:pt x="5223256" y="2590292"/>
                  </a:lnTo>
                  <a:lnTo>
                    <a:pt x="0" y="25902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31669" r="1" b="-3167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6271131" y="5639917"/>
            <a:ext cx="3917398" cy="1942752"/>
            <a:chOff x="0" y="0"/>
            <a:chExt cx="5223197" cy="259033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5223256" cy="2590292"/>
            </a:xfrm>
            <a:custGeom>
              <a:avLst/>
              <a:gdLst/>
              <a:ahLst/>
              <a:cxnLst/>
              <a:rect r="r" b="b" t="t" l="l"/>
              <a:pathLst>
                <a:path h="2590292" w="5223256">
                  <a:moveTo>
                    <a:pt x="0" y="0"/>
                  </a:moveTo>
                  <a:lnTo>
                    <a:pt x="5223256" y="0"/>
                  </a:lnTo>
                  <a:lnTo>
                    <a:pt x="5223256" y="2590292"/>
                  </a:lnTo>
                  <a:lnTo>
                    <a:pt x="0" y="25902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17214" r="1" b="-17215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10764981" y="5639917"/>
            <a:ext cx="3917398" cy="1942752"/>
            <a:chOff x="0" y="0"/>
            <a:chExt cx="5223197" cy="2590336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5223256" cy="2590292"/>
            </a:xfrm>
            <a:custGeom>
              <a:avLst/>
              <a:gdLst/>
              <a:ahLst/>
              <a:cxnLst/>
              <a:rect r="r" b="b" t="t" l="l"/>
              <a:pathLst>
                <a:path h="2590292" w="5223256">
                  <a:moveTo>
                    <a:pt x="0" y="0"/>
                  </a:moveTo>
                  <a:lnTo>
                    <a:pt x="5223256" y="0"/>
                  </a:lnTo>
                  <a:lnTo>
                    <a:pt x="5223256" y="2590292"/>
                  </a:lnTo>
                  <a:lnTo>
                    <a:pt x="0" y="25902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17273" r="1" b="-17274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1773663" y="190500"/>
            <a:ext cx="12829242" cy="27639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405"/>
              </a:lnSpc>
            </a:pPr>
            <a:r>
              <a:rPr lang="en-US" sz="5599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¿Qué objetivo(s) persigue(n) el proyecto?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777282" y="3185524"/>
            <a:ext cx="633320" cy="5994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01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221251" y="3185524"/>
            <a:ext cx="547092" cy="7613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02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1044774" y="3185524"/>
            <a:ext cx="561380" cy="7613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03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773663" y="4163992"/>
            <a:ext cx="3931838" cy="7087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08"/>
              </a:lnSpc>
            </a:pPr>
            <a:r>
              <a:rPr lang="en-US" sz="1719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Explicar el problema a resolver y los objetivos del proyecto.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6251281" y="4163992"/>
            <a:ext cx="3931838" cy="7087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08"/>
              </a:lnSpc>
            </a:pPr>
            <a:r>
              <a:rPr lang="en-US" sz="1719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Explicar el problema a resolver y los objetivos del proyecto.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750541" y="4163992"/>
            <a:ext cx="3931838" cy="7087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08"/>
              </a:lnSpc>
            </a:pPr>
            <a:r>
              <a:rPr lang="en-US" sz="1719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Explicar el problema a resolver y los objetivos del proyecto.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71C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791974" y="4795492"/>
            <a:ext cx="2030376" cy="2074307"/>
            <a:chOff x="0" y="0"/>
            <a:chExt cx="2707168" cy="276574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707132" cy="2765806"/>
            </a:xfrm>
            <a:custGeom>
              <a:avLst/>
              <a:gdLst/>
              <a:ahLst/>
              <a:cxnLst/>
              <a:rect r="r" b="b" t="t" l="l"/>
              <a:pathLst>
                <a:path h="2765806" w="2707132">
                  <a:moveTo>
                    <a:pt x="0" y="0"/>
                  </a:moveTo>
                  <a:lnTo>
                    <a:pt x="2707132" y="0"/>
                  </a:lnTo>
                  <a:lnTo>
                    <a:pt x="2707132" y="2765806"/>
                  </a:lnTo>
                  <a:lnTo>
                    <a:pt x="0" y="27658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6680" t="0" r="-26682" b="2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7303521" y="4795598"/>
            <a:ext cx="2030376" cy="2074307"/>
            <a:chOff x="0" y="0"/>
            <a:chExt cx="2707168" cy="276574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707132" cy="2765806"/>
            </a:xfrm>
            <a:custGeom>
              <a:avLst/>
              <a:gdLst/>
              <a:ahLst/>
              <a:cxnLst/>
              <a:rect r="r" b="b" t="t" l="l"/>
              <a:pathLst>
                <a:path h="2765806" w="2707132">
                  <a:moveTo>
                    <a:pt x="0" y="0"/>
                  </a:moveTo>
                  <a:lnTo>
                    <a:pt x="2707132" y="0"/>
                  </a:lnTo>
                  <a:lnTo>
                    <a:pt x="2707132" y="2765806"/>
                  </a:lnTo>
                  <a:lnTo>
                    <a:pt x="0" y="27658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26574" t="0" r="-26575" b="2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4228732" y="4795492"/>
            <a:ext cx="2030376" cy="2074307"/>
            <a:chOff x="0" y="0"/>
            <a:chExt cx="2707168" cy="2765743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707132" cy="2765806"/>
            </a:xfrm>
            <a:custGeom>
              <a:avLst/>
              <a:gdLst/>
              <a:ahLst/>
              <a:cxnLst/>
              <a:rect r="r" b="b" t="t" l="l"/>
              <a:pathLst>
                <a:path h="2765806" w="2707132">
                  <a:moveTo>
                    <a:pt x="0" y="0"/>
                  </a:moveTo>
                  <a:lnTo>
                    <a:pt x="2707132" y="0"/>
                  </a:lnTo>
                  <a:lnTo>
                    <a:pt x="2707132" y="2765806"/>
                  </a:lnTo>
                  <a:lnTo>
                    <a:pt x="0" y="27658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23335" r="-1" b="-23333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9868974" y="4795598"/>
            <a:ext cx="2030376" cy="2074307"/>
            <a:chOff x="0" y="0"/>
            <a:chExt cx="2707168" cy="2765743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707132" cy="2765806"/>
            </a:xfrm>
            <a:custGeom>
              <a:avLst/>
              <a:gdLst/>
              <a:ahLst/>
              <a:cxnLst/>
              <a:rect r="r" b="b" t="t" l="l"/>
              <a:pathLst>
                <a:path h="2765806" w="2707132">
                  <a:moveTo>
                    <a:pt x="0" y="0"/>
                  </a:moveTo>
                  <a:lnTo>
                    <a:pt x="2707132" y="0"/>
                  </a:lnTo>
                  <a:lnTo>
                    <a:pt x="2707132" y="2765806"/>
                  </a:lnTo>
                  <a:lnTo>
                    <a:pt x="0" y="27658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-23411" r="-1" b="-23408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2369809" y="4795598"/>
            <a:ext cx="2030376" cy="2074307"/>
            <a:chOff x="0" y="0"/>
            <a:chExt cx="2707168" cy="2765743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707132" cy="2765806"/>
            </a:xfrm>
            <a:custGeom>
              <a:avLst/>
              <a:gdLst/>
              <a:ahLst/>
              <a:cxnLst/>
              <a:rect r="r" b="b" t="t" l="l"/>
              <a:pathLst>
                <a:path h="2765806" w="2707132">
                  <a:moveTo>
                    <a:pt x="0" y="0"/>
                  </a:moveTo>
                  <a:lnTo>
                    <a:pt x="2707132" y="0"/>
                  </a:lnTo>
                  <a:lnTo>
                    <a:pt x="2707132" y="2765806"/>
                  </a:lnTo>
                  <a:lnTo>
                    <a:pt x="0" y="27658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26584" t="0" r="-26585" b="2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14795300" y="4795598"/>
            <a:ext cx="2030376" cy="2074307"/>
            <a:chOff x="0" y="0"/>
            <a:chExt cx="2707168" cy="2765743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2707132" cy="2765806"/>
            </a:xfrm>
            <a:custGeom>
              <a:avLst/>
              <a:gdLst/>
              <a:ahLst/>
              <a:cxnLst/>
              <a:rect r="r" b="b" t="t" l="l"/>
              <a:pathLst>
                <a:path h="2765806" w="2707132">
                  <a:moveTo>
                    <a:pt x="0" y="0"/>
                  </a:moveTo>
                  <a:lnTo>
                    <a:pt x="2707132" y="0"/>
                  </a:lnTo>
                  <a:lnTo>
                    <a:pt x="2707132" y="2765806"/>
                  </a:lnTo>
                  <a:lnTo>
                    <a:pt x="0" y="27658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-26671" t="0" r="-26672" b="2"/>
              </a:stretch>
            </a:blipFill>
          </p:spPr>
        </p:sp>
      </p:grpSp>
      <p:grpSp>
        <p:nvGrpSpPr>
          <p:cNvPr name="Group 14" id="14"/>
          <p:cNvGrpSpPr/>
          <p:nvPr/>
        </p:nvGrpSpPr>
        <p:grpSpPr>
          <a:xfrm rot="14553">
            <a:off x="1754593" y="4438444"/>
            <a:ext cx="4518822" cy="19050"/>
            <a:chOff x="0" y="0"/>
            <a:chExt cx="6025096" cy="254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6025134" cy="25400"/>
            </a:xfrm>
            <a:custGeom>
              <a:avLst/>
              <a:gdLst/>
              <a:ahLst/>
              <a:cxnLst/>
              <a:rect r="r" b="b" t="t" l="l"/>
              <a:pathLst>
                <a:path h="25400" w="6025134">
                  <a:moveTo>
                    <a:pt x="12700" y="0"/>
                  </a:moveTo>
                  <a:lnTo>
                    <a:pt x="6012434" y="0"/>
                  </a:lnTo>
                  <a:cubicBezTo>
                    <a:pt x="6019419" y="0"/>
                    <a:pt x="6025134" y="5715"/>
                    <a:pt x="6025134" y="12700"/>
                  </a:cubicBezTo>
                  <a:cubicBezTo>
                    <a:pt x="6025134" y="19685"/>
                    <a:pt x="6019419" y="25400"/>
                    <a:pt x="6012434" y="25400"/>
                  </a:cubicBezTo>
                  <a:lnTo>
                    <a:pt x="12700" y="25400"/>
                  </a:lnTo>
                  <a:cubicBezTo>
                    <a:pt x="5715" y="25400"/>
                    <a:pt x="0" y="19685"/>
                    <a:pt x="0" y="12700"/>
                  </a:cubicBezTo>
                  <a:cubicBezTo>
                    <a:pt x="0" y="5715"/>
                    <a:pt x="5715" y="0"/>
                    <a:pt x="12700" y="0"/>
                  </a:cubicBezTo>
                  <a:close/>
                </a:path>
              </a:pathLst>
            </a:custGeom>
            <a:solidFill>
              <a:srgbClr val="4F677F"/>
            </a:solidFill>
          </p:spPr>
        </p:sp>
      </p:grpSp>
      <p:grpSp>
        <p:nvGrpSpPr>
          <p:cNvPr name="Group 16" id="16"/>
          <p:cNvGrpSpPr/>
          <p:nvPr/>
        </p:nvGrpSpPr>
        <p:grpSpPr>
          <a:xfrm rot="6854">
            <a:off x="7266153" y="4438444"/>
            <a:ext cx="9573681" cy="19050"/>
            <a:chOff x="0" y="0"/>
            <a:chExt cx="12764908" cy="254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2764897" cy="25400"/>
            </a:xfrm>
            <a:custGeom>
              <a:avLst/>
              <a:gdLst/>
              <a:ahLst/>
              <a:cxnLst/>
              <a:rect r="r" b="b" t="t" l="l"/>
              <a:pathLst>
                <a:path h="25400" w="12764897">
                  <a:moveTo>
                    <a:pt x="12700" y="0"/>
                  </a:moveTo>
                  <a:lnTo>
                    <a:pt x="12752197" y="0"/>
                  </a:lnTo>
                  <a:cubicBezTo>
                    <a:pt x="12759182" y="0"/>
                    <a:pt x="12764897" y="5715"/>
                    <a:pt x="12764897" y="12700"/>
                  </a:cubicBezTo>
                  <a:cubicBezTo>
                    <a:pt x="12764897" y="19685"/>
                    <a:pt x="12759182" y="25400"/>
                    <a:pt x="12752197" y="25400"/>
                  </a:cubicBezTo>
                  <a:lnTo>
                    <a:pt x="12700" y="25400"/>
                  </a:lnTo>
                  <a:cubicBezTo>
                    <a:pt x="5715" y="25400"/>
                    <a:pt x="0" y="19685"/>
                    <a:pt x="0" y="12700"/>
                  </a:cubicBezTo>
                  <a:cubicBezTo>
                    <a:pt x="0" y="5715"/>
                    <a:pt x="5715" y="0"/>
                    <a:pt x="12700" y="0"/>
                  </a:cubicBezTo>
                  <a:close/>
                </a:path>
              </a:pathLst>
            </a:custGeom>
            <a:solidFill>
              <a:srgbClr val="4F677F"/>
            </a:solidFill>
          </p:spPr>
        </p:sp>
      </p:grpSp>
      <p:sp>
        <p:nvSpPr>
          <p:cNvPr name="TextBox 18" id="18"/>
          <p:cNvSpPr txBox="true"/>
          <p:nvPr/>
        </p:nvSpPr>
        <p:spPr>
          <a:xfrm rot="0">
            <a:off x="1791974" y="851192"/>
            <a:ext cx="3143098" cy="9912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39"/>
              </a:lnSpc>
            </a:pPr>
            <a:r>
              <a:rPr lang="en-US" sz="5599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El Equipo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893653" y="2158806"/>
            <a:ext cx="10831354" cy="5226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20"/>
              </a:lnSpc>
            </a:pPr>
            <a:r>
              <a:rPr lang="en-US" sz="2300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¿Qué entidades, organizaciones y/o equipos de trabajo participan en el proyecto?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785986" y="3467529"/>
            <a:ext cx="1372553" cy="7613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Equipo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7052002" y="3467529"/>
            <a:ext cx="3446386" cy="7613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Colaboradores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764138" y="7031724"/>
            <a:ext cx="2058211" cy="21046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43"/>
              </a:lnSpc>
            </a:pPr>
            <a:r>
              <a:rPr lang="en-US" sz="1888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Nombre</a:t>
            </a:r>
          </a:p>
          <a:p>
            <a:pPr algn="l">
              <a:lnSpc>
                <a:spcPts val="2643"/>
              </a:lnSpc>
            </a:pPr>
            <a:r>
              <a:rPr lang="en-US" sz="1888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Apellido</a:t>
            </a:r>
          </a:p>
          <a:p>
            <a:pPr algn="l">
              <a:lnSpc>
                <a:spcPts val="2643"/>
              </a:lnSpc>
            </a:pPr>
            <a:r>
              <a:rPr lang="en-US" sz="1888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Posición</a:t>
            </a:r>
          </a:p>
          <a:p>
            <a:pPr algn="l">
              <a:lnSpc>
                <a:spcPts val="2643"/>
              </a:lnSpc>
            </a:pPr>
            <a:r>
              <a:rPr lang="en-US" sz="1888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Describa sus contribuciones clave al proyecto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4228731" y="7031724"/>
            <a:ext cx="2058211" cy="21046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43"/>
              </a:lnSpc>
            </a:pPr>
            <a:r>
              <a:rPr lang="en-US" sz="1888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Nombre</a:t>
            </a:r>
          </a:p>
          <a:p>
            <a:pPr algn="l">
              <a:lnSpc>
                <a:spcPts val="2643"/>
              </a:lnSpc>
            </a:pPr>
            <a:r>
              <a:rPr lang="en-US" sz="1888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Apellido</a:t>
            </a:r>
          </a:p>
          <a:p>
            <a:pPr algn="l">
              <a:lnSpc>
                <a:spcPts val="2643"/>
              </a:lnSpc>
            </a:pPr>
            <a:r>
              <a:rPr lang="en-US" sz="1888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Posición</a:t>
            </a:r>
          </a:p>
          <a:p>
            <a:pPr algn="l">
              <a:lnSpc>
                <a:spcPts val="2643"/>
              </a:lnSpc>
            </a:pPr>
            <a:r>
              <a:rPr lang="en-US" sz="1888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Describa sus contribuciones clave al proyecto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7309330" y="6927056"/>
            <a:ext cx="2058211" cy="21046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43"/>
              </a:lnSpc>
            </a:pPr>
            <a:r>
              <a:rPr lang="en-US" sz="1888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Nombre</a:t>
            </a:r>
          </a:p>
          <a:p>
            <a:pPr algn="l">
              <a:lnSpc>
                <a:spcPts val="2643"/>
              </a:lnSpc>
            </a:pPr>
            <a:r>
              <a:rPr lang="en-US" sz="1888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Apellido</a:t>
            </a:r>
          </a:p>
          <a:p>
            <a:pPr algn="l">
              <a:lnSpc>
                <a:spcPts val="2643"/>
              </a:lnSpc>
            </a:pPr>
            <a:r>
              <a:rPr lang="en-US" sz="1888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Posición</a:t>
            </a:r>
          </a:p>
          <a:p>
            <a:pPr algn="l">
              <a:lnSpc>
                <a:spcPts val="2643"/>
              </a:lnSpc>
            </a:pPr>
            <a:r>
              <a:rPr lang="en-US" sz="1888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Describa sus contribuciones clave al proyecto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9918242" y="6927056"/>
            <a:ext cx="2058211" cy="21046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43"/>
              </a:lnSpc>
            </a:pPr>
            <a:r>
              <a:rPr lang="en-US" sz="1888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Nombre</a:t>
            </a:r>
          </a:p>
          <a:p>
            <a:pPr algn="l">
              <a:lnSpc>
                <a:spcPts val="2643"/>
              </a:lnSpc>
            </a:pPr>
            <a:r>
              <a:rPr lang="en-US" sz="1888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Apellido</a:t>
            </a:r>
          </a:p>
          <a:p>
            <a:pPr algn="l">
              <a:lnSpc>
                <a:spcPts val="2643"/>
              </a:lnSpc>
            </a:pPr>
            <a:r>
              <a:rPr lang="en-US" sz="1888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Posición</a:t>
            </a:r>
          </a:p>
          <a:p>
            <a:pPr algn="l">
              <a:lnSpc>
                <a:spcPts val="2643"/>
              </a:lnSpc>
            </a:pPr>
            <a:r>
              <a:rPr lang="en-US" sz="1888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Describa sus contribuciones clave al proyecto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2386028" y="6927056"/>
            <a:ext cx="2058211" cy="21046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43"/>
              </a:lnSpc>
            </a:pPr>
            <a:r>
              <a:rPr lang="en-US" sz="1888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Nombre</a:t>
            </a:r>
          </a:p>
          <a:p>
            <a:pPr algn="l">
              <a:lnSpc>
                <a:spcPts val="2643"/>
              </a:lnSpc>
            </a:pPr>
            <a:r>
              <a:rPr lang="en-US" sz="1888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Apellido</a:t>
            </a:r>
          </a:p>
          <a:p>
            <a:pPr algn="l">
              <a:lnSpc>
                <a:spcPts val="2643"/>
              </a:lnSpc>
            </a:pPr>
            <a:r>
              <a:rPr lang="en-US" sz="1888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Posición</a:t>
            </a:r>
          </a:p>
          <a:p>
            <a:pPr algn="l">
              <a:lnSpc>
                <a:spcPts val="2643"/>
              </a:lnSpc>
            </a:pPr>
            <a:r>
              <a:rPr lang="en-US" sz="1888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Describa sus contribuciones clave al proyecto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4795300" y="6927056"/>
            <a:ext cx="2058211" cy="21046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43"/>
              </a:lnSpc>
            </a:pPr>
            <a:r>
              <a:rPr lang="en-US" sz="1888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Nombre</a:t>
            </a:r>
          </a:p>
          <a:p>
            <a:pPr algn="l">
              <a:lnSpc>
                <a:spcPts val="2643"/>
              </a:lnSpc>
            </a:pPr>
            <a:r>
              <a:rPr lang="en-US" sz="1888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Apellido</a:t>
            </a:r>
          </a:p>
          <a:p>
            <a:pPr algn="l">
              <a:lnSpc>
                <a:spcPts val="2643"/>
              </a:lnSpc>
            </a:pPr>
            <a:r>
              <a:rPr lang="en-US" sz="1888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Posición</a:t>
            </a:r>
          </a:p>
          <a:p>
            <a:pPr algn="l">
              <a:lnSpc>
                <a:spcPts val="2643"/>
              </a:lnSpc>
            </a:pPr>
            <a:r>
              <a:rPr lang="en-US" sz="1888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Describa sus contribuciones clave al proyecto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9222" r="0" b="-9222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1028700" y="4965932"/>
            <a:ext cx="7879652" cy="5321046"/>
            <a:chOff x="0" y="0"/>
            <a:chExt cx="10506202" cy="7094728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0506202" cy="7094728"/>
            </a:xfrm>
            <a:custGeom>
              <a:avLst/>
              <a:gdLst/>
              <a:ahLst/>
              <a:cxnLst/>
              <a:rect r="r" b="b" t="t" l="l"/>
              <a:pathLst>
                <a:path h="7094728" w="10506202">
                  <a:moveTo>
                    <a:pt x="0" y="0"/>
                  </a:moveTo>
                  <a:lnTo>
                    <a:pt x="10506202" y="0"/>
                  </a:lnTo>
                  <a:lnTo>
                    <a:pt x="10506202" y="7094728"/>
                  </a:lnTo>
                  <a:lnTo>
                    <a:pt x="0" y="7094728"/>
                  </a:lnTo>
                  <a:close/>
                </a:path>
              </a:pathLst>
            </a:custGeom>
            <a:solidFill>
              <a:srgbClr val="0071CE"/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1773663" y="5024804"/>
            <a:ext cx="6785978" cy="31339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751"/>
              </a:lnSpc>
            </a:pPr>
            <a:r>
              <a:rPr lang="en-US" sz="6398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Impacto Economico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773663" y="4985725"/>
            <a:ext cx="6786000" cy="5724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01"/>
              </a:lnSpc>
            </a:pPr>
            <a:r>
              <a:rPr lang="en-US" sz="2799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#RIGS26: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>
  <p:cSld>
    <p:bg>
      <p:bgPr>
        <a:solidFill>
          <a:srgbClr val="0071C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17175">
            <a:off x="7264484" y="4538067"/>
            <a:ext cx="9570456" cy="38100"/>
            <a:chOff x="0" y="0"/>
            <a:chExt cx="12760608" cy="50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760579" cy="50800"/>
            </a:xfrm>
            <a:custGeom>
              <a:avLst/>
              <a:gdLst/>
              <a:ahLst/>
              <a:cxnLst/>
              <a:rect r="r" b="b" t="t" l="l"/>
              <a:pathLst>
                <a:path h="50800" w="12760579">
                  <a:moveTo>
                    <a:pt x="25400" y="0"/>
                  </a:moveTo>
                  <a:lnTo>
                    <a:pt x="12735179" y="0"/>
                  </a:lnTo>
                  <a:cubicBezTo>
                    <a:pt x="12749149" y="0"/>
                    <a:pt x="12760579" y="11430"/>
                    <a:pt x="12760579" y="25400"/>
                  </a:cubicBezTo>
                  <a:cubicBezTo>
                    <a:pt x="12760579" y="39370"/>
                    <a:pt x="12749149" y="50800"/>
                    <a:pt x="12735179" y="50800"/>
                  </a:cubicBezTo>
                  <a:lnTo>
                    <a:pt x="25400" y="50800"/>
                  </a:lnTo>
                  <a:cubicBezTo>
                    <a:pt x="11430" y="50800"/>
                    <a:pt x="0" y="39370"/>
                    <a:pt x="0" y="25400"/>
                  </a:cubicBezTo>
                  <a:cubicBezTo>
                    <a:pt x="0" y="11430"/>
                    <a:pt x="11430" y="0"/>
                    <a:pt x="25400" y="0"/>
                  </a:cubicBezTo>
                  <a:close/>
                </a:path>
              </a:pathLst>
            </a:custGeom>
            <a:solidFill>
              <a:srgbClr val="4F677F"/>
            </a:solidFill>
          </p:spPr>
        </p:sp>
      </p:grpSp>
      <p:grpSp>
        <p:nvGrpSpPr>
          <p:cNvPr name="Group 4" id="4"/>
          <p:cNvGrpSpPr/>
          <p:nvPr/>
        </p:nvGrpSpPr>
        <p:grpSpPr>
          <a:xfrm rot="17175">
            <a:off x="7264484" y="6352542"/>
            <a:ext cx="9570456" cy="38100"/>
            <a:chOff x="0" y="0"/>
            <a:chExt cx="12760608" cy="508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2760579" cy="50800"/>
            </a:xfrm>
            <a:custGeom>
              <a:avLst/>
              <a:gdLst/>
              <a:ahLst/>
              <a:cxnLst/>
              <a:rect r="r" b="b" t="t" l="l"/>
              <a:pathLst>
                <a:path h="50800" w="12760579">
                  <a:moveTo>
                    <a:pt x="25400" y="0"/>
                  </a:moveTo>
                  <a:lnTo>
                    <a:pt x="12735179" y="0"/>
                  </a:lnTo>
                  <a:cubicBezTo>
                    <a:pt x="12749149" y="0"/>
                    <a:pt x="12760579" y="11430"/>
                    <a:pt x="12760579" y="25400"/>
                  </a:cubicBezTo>
                  <a:cubicBezTo>
                    <a:pt x="12760579" y="39370"/>
                    <a:pt x="12749149" y="50800"/>
                    <a:pt x="12735179" y="50800"/>
                  </a:cubicBezTo>
                  <a:lnTo>
                    <a:pt x="25400" y="50800"/>
                  </a:lnTo>
                  <a:cubicBezTo>
                    <a:pt x="11430" y="50800"/>
                    <a:pt x="0" y="39370"/>
                    <a:pt x="0" y="25400"/>
                  </a:cubicBezTo>
                  <a:cubicBezTo>
                    <a:pt x="0" y="11430"/>
                    <a:pt x="11430" y="0"/>
                    <a:pt x="25400" y="0"/>
                  </a:cubicBezTo>
                  <a:close/>
                </a:path>
              </a:pathLst>
            </a:custGeom>
            <a:solidFill>
              <a:srgbClr val="4F677F"/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1773663" y="2132766"/>
            <a:ext cx="4627800" cy="29634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749"/>
              </a:lnSpc>
            </a:pPr>
            <a:r>
              <a:rPr lang="en-US" sz="6400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Impacto</a:t>
            </a:r>
          </a:p>
          <a:p>
            <a:pPr algn="l">
              <a:lnSpc>
                <a:spcPts val="10751"/>
              </a:lnSpc>
            </a:pPr>
            <a:r>
              <a:rPr lang="en-US" sz="6398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Económico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7307406" y="2684253"/>
            <a:ext cx="2878828" cy="9997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48"/>
              </a:lnSpc>
            </a:pPr>
            <a:r>
              <a:rPr lang="en-US" sz="3600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Impacto # 1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598132" y="2931903"/>
            <a:ext cx="6193886" cy="522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91"/>
              </a:lnSpc>
            </a:pPr>
            <a:r>
              <a:rPr lang="en-US" sz="1899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XX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307406" y="4498728"/>
            <a:ext cx="2878828" cy="9997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48"/>
              </a:lnSpc>
            </a:pPr>
            <a:r>
              <a:rPr lang="en-US" sz="3600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Impacto # 2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598132" y="4746378"/>
            <a:ext cx="6193886" cy="522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91"/>
              </a:lnSpc>
            </a:pPr>
            <a:r>
              <a:rPr lang="en-US" sz="1899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XX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7307406" y="6313203"/>
            <a:ext cx="2878828" cy="9997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48"/>
              </a:lnSpc>
            </a:pPr>
            <a:r>
              <a:rPr lang="en-US" sz="3600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Impacto # 3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598132" y="6560853"/>
            <a:ext cx="6193886" cy="522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91"/>
              </a:lnSpc>
            </a:pPr>
            <a:r>
              <a:rPr lang="en-US" sz="1899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XX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773663" y="9041834"/>
            <a:ext cx="2189100" cy="3215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86"/>
              </a:lnSpc>
            </a:pPr>
            <a:r>
              <a:rPr lang="en-US" sz="1599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#RIGS26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773663" y="5515941"/>
            <a:ext cx="4627810" cy="32178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90"/>
              </a:lnSpc>
            </a:pPr>
            <a:r>
              <a:rPr lang="en-US" sz="1899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¿Cuál es el impacto económico de este proyecto? Referido a si el proyecto genera un ahorro de costos, eficiencia en el uso de recursos, impacto en el riesgo financiero de la empresa</a:t>
            </a:r>
          </a:p>
          <a:p>
            <a:pPr algn="l">
              <a:lnSpc>
                <a:spcPts val="2352"/>
              </a:lnSpc>
            </a:pPr>
          </a:p>
          <a:p>
            <a:pPr algn="l">
              <a:lnSpc>
                <a:spcPts val="3191"/>
              </a:lnSpc>
            </a:pPr>
            <a:r>
              <a:rPr lang="en-US" sz="1899">
                <a:solidFill>
                  <a:srgbClr val="FFFFFD"/>
                </a:solidFill>
                <a:latin typeface="Arimo"/>
                <a:ea typeface="Arimo"/>
                <a:cs typeface="Arimo"/>
                <a:sym typeface="Arimo"/>
              </a:rPr>
              <a:t>Señalar si existe vinculación con los ODS: 8,9, 10 y 12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DAGymKisTQ0</dc:identifier>
  <dcterms:modified xsi:type="dcterms:W3CDTF">2011-08-01T06:04:30Z</dcterms:modified>
  <cp:revision>1</cp:revision>
  <dc:title>PPT-RIGS_2026.pptx</dc:title>
</cp:coreProperties>
</file>